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6" r:id="rId26"/>
    <p:sldId id="287" r:id="rId27"/>
    <p:sldId id="281" r:id="rId28"/>
    <p:sldId id="282" r:id="rId29"/>
    <p:sldId id="283" r:id="rId30"/>
    <p:sldId id="284" r:id="rId31"/>
    <p:sldId id="285" r:id="rId32"/>
  </p:sldIdLst>
  <p:sldSz cx="6858000" cy="9144000" type="screen4x3"/>
  <p:notesSz cx="6761163" cy="99425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2244" y="-90"/>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6743700" y="4064"/>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6858000" cy="3352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028700" y="3759200"/>
            <a:ext cx="4800600" cy="23368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CCAFD28E-1B69-4479-B800-8813077486F6}" type="datetimeFigureOut">
              <a:rPr lang="tr-TR" smtClean="0"/>
              <a:pPr/>
              <a:t>23.12.2015</a:t>
            </a:fld>
            <a:endParaRPr lang="tr-TR"/>
          </a:p>
        </p:txBody>
      </p:sp>
      <p:sp>
        <p:nvSpPr>
          <p:cNvPr id="17" name="16 Altbilgi Yer Tutucusu"/>
          <p:cNvSpPr>
            <a:spLocks noGrp="1"/>
          </p:cNvSpPr>
          <p:nvPr>
            <p:ph type="ftr" sz="quarter" idx="11"/>
          </p:nvPr>
        </p:nvSpPr>
        <p:spPr/>
        <p:txBody>
          <a:bodyPr/>
          <a:lstStyle/>
          <a:p>
            <a:endParaRPr lang="tr-TR"/>
          </a:p>
        </p:txBody>
      </p:sp>
      <p:sp>
        <p:nvSpPr>
          <p:cNvPr id="7" name="6 Düz Bağlayıcı"/>
          <p:cNvSpPr>
            <a:spLocks noChangeShapeType="1"/>
          </p:cNvSpPr>
          <p:nvPr/>
        </p:nvSpPr>
        <p:spPr bwMode="auto">
          <a:xfrm>
            <a:off x="116586" y="3226816"/>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3200400" y="2820416"/>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3271266" y="2946400"/>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3257550" y="2932601"/>
            <a:ext cx="342900" cy="588433"/>
          </a:xfrm>
        </p:spPr>
        <p:txBody>
          <a:bodyPr/>
          <a:lstStyle>
            <a:lvl1pPr>
              <a:defRPr>
                <a:solidFill>
                  <a:schemeClr val="accent3">
                    <a:shade val="75000"/>
                  </a:schemeClr>
                </a:solidFill>
              </a:defRPr>
            </a:lvl1pPr>
          </a:lstStyle>
          <a:p>
            <a:fld id="{E6E5FF99-3E90-4E1C-82BF-EE0DE276B78B}" type="slidenum">
              <a:rPr lang="tr-TR" smtClean="0"/>
              <a:pPr/>
              <a:t>‹#›</a:t>
            </a:fld>
            <a:endParaRPr lang="tr-TR"/>
          </a:p>
        </p:txBody>
      </p:sp>
      <p:sp>
        <p:nvSpPr>
          <p:cNvPr id="8" name="7 Başlık"/>
          <p:cNvSpPr>
            <a:spLocks noGrp="1"/>
          </p:cNvSpPr>
          <p:nvPr>
            <p:ph type="ctrTitle"/>
          </p:nvPr>
        </p:nvSpPr>
        <p:spPr>
          <a:xfrm>
            <a:off x="514350" y="508000"/>
            <a:ext cx="5829300" cy="23368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CAFD28E-1B69-4479-B800-8813077486F6}" type="datetimeFigureOut">
              <a:rPr lang="tr-TR" smtClean="0"/>
              <a:pPr/>
              <a:t>23.12.2015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6E5FF99-3E90-4E1C-82BF-EE0DE276B78B}"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5257800" y="0"/>
            <a:ext cx="16002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6858000" cy="20726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1194816" y="4370832"/>
            <a:ext cx="832713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5129784" y="3901017"/>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5200650" y="4027001"/>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5186934" y="4013202"/>
            <a:ext cx="342900" cy="588433"/>
          </a:xfrm>
        </p:spPr>
        <p:txBody>
          <a:bodyPr/>
          <a:lstStyle/>
          <a:p>
            <a:fld id="{E6E5FF99-3E90-4E1C-82BF-EE0DE276B78B}" type="slidenum">
              <a:rPr lang="tr-TR" smtClean="0"/>
              <a:pPr/>
              <a:t>‹#›</a:t>
            </a:fld>
            <a:endParaRPr lang="tr-TR"/>
          </a:p>
        </p:txBody>
      </p:sp>
      <p:sp>
        <p:nvSpPr>
          <p:cNvPr id="3" name="2 Dikey Metin Yer Tutucusu"/>
          <p:cNvSpPr>
            <a:spLocks noGrp="1"/>
          </p:cNvSpPr>
          <p:nvPr>
            <p:ph type="body" orient="vert" idx="1"/>
          </p:nvPr>
        </p:nvSpPr>
        <p:spPr>
          <a:xfrm>
            <a:off x="228600" y="406400"/>
            <a:ext cx="4914900" cy="7761821"/>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CAFD28E-1B69-4479-B800-8813077486F6}" type="datetimeFigureOut">
              <a:rPr lang="tr-TR" smtClean="0"/>
              <a:pPr/>
              <a:t>23.12.2015</a:t>
            </a:fld>
            <a:endParaRPr lang="tr-TR"/>
          </a:p>
        </p:txBody>
      </p:sp>
      <p:sp>
        <p:nvSpPr>
          <p:cNvPr id="5" name="4 Altbilgi Yer Tutucusu"/>
          <p:cNvSpPr>
            <a:spLocks noGrp="1"/>
          </p:cNvSpPr>
          <p:nvPr>
            <p:ph type="ftr" sz="quarter" idx="11"/>
          </p:nvPr>
        </p:nvSpPr>
        <p:spPr/>
        <p:txBody>
          <a:bodyPr/>
          <a:lstStyle/>
          <a:p>
            <a:endParaRPr lang="tr-TR"/>
          </a:p>
        </p:txBody>
      </p:sp>
      <p:sp>
        <p:nvSpPr>
          <p:cNvPr id="2" name="1 Dikey Başlık"/>
          <p:cNvSpPr>
            <a:spLocks noGrp="1"/>
          </p:cNvSpPr>
          <p:nvPr>
            <p:ph type="title" orient="vert"/>
          </p:nvPr>
        </p:nvSpPr>
        <p:spPr>
          <a:xfrm>
            <a:off x="5543550" y="406402"/>
            <a:ext cx="1085850" cy="7802033"/>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CCAFD28E-1B69-4479-B800-8813077486F6}" type="datetimeFigureOut">
              <a:rPr lang="tr-TR" smtClean="0"/>
              <a:pPr/>
              <a:t>23.12.2015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3271266" y="1368497"/>
            <a:ext cx="342900" cy="588433"/>
          </a:xfrm>
        </p:spPr>
        <p:txBody>
          <a:bodyPr/>
          <a:lstStyle/>
          <a:p>
            <a:fld id="{E6E5FF99-3E90-4E1C-82BF-EE0DE276B78B}" type="slidenum">
              <a:rPr lang="tr-TR" smtClean="0"/>
              <a:pPr/>
              <a:t>‹#›</a:t>
            </a:fld>
            <a:endParaRPr lang="tr-TR"/>
          </a:p>
        </p:txBody>
      </p:sp>
      <p:sp>
        <p:nvSpPr>
          <p:cNvPr id="8" name="7 İçerik Yer Tutucusu"/>
          <p:cNvSpPr>
            <a:spLocks noGrp="1"/>
          </p:cNvSpPr>
          <p:nvPr>
            <p:ph sz="quarter" idx="1"/>
          </p:nvPr>
        </p:nvSpPr>
        <p:spPr>
          <a:xfrm>
            <a:off x="226314" y="2036064"/>
            <a:ext cx="6377940" cy="6096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6743700" y="2540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14300" y="3048000"/>
            <a:ext cx="6624828" cy="406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16586" y="189803"/>
            <a:ext cx="6624828" cy="2852928"/>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026319" y="3657601"/>
            <a:ext cx="4860131" cy="2230967"/>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12 Dikdörtgen"/>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endParaRPr lang="tr-TR"/>
          </a:p>
        </p:txBody>
      </p:sp>
      <p:sp>
        <p:nvSpPr>
          <p:cNvPr id="4" name="3 Veri Yer Tutucusu"/>
          <p:cNvSpPr>
            <a:spLocks noGrp="1"/>
          </p:cNvSpPr>
          <p:nvPr>
            <p:ph type="dt" sz="half" idx="10"/>
          </p:nvPr>
        </p:nvSpPr>
        <p:spPr/>
        <p:txBody>
          <a:bodyPr/>
          <a:lstStyle/>
          <a:p>
            <a:fld id="{CCAFD28E-1B69-4479-B800-8813077486F6}" type="datetimeFigureOut">
              <a:rPr lang="tr-TR" smtClean="0"/>
              <a:pPr/>
              <a:t>23.12.2015</a:t>
            </a:fld>
            <a:endParaRPr lang="tr-TR"/>
          </a:p>
        </p:txBody>
      </p:sp>
      <p:sp>
        <p:nvSpPr>
          <p:cNvPr id="8" name="7 Düz Bağlayıcı"/>
          <p:cNvSpPr>
            <a:spLocks noChangeShapeType="1"/>
          </p:cNvSpPr>
          <p:nvPr/>
        </p:nvSpPr>
        <p:spPr bwMode="auto">
          <a:xfrm>
            <a:off x="114300" y="325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3200400" y="2820416"/>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3271266" y="2946400"/>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3257550" y="2932601"/>
            <a:ext cx="342900" cy="588433"/>
          </a:xfrm>
        </p:spPr>
        <p:txBody>
          <a:bodyPr/>
          <a:lstStyle>
            <a:lvl1pPr>
              <a:defRPr>
                <a:solidFill>
                  <a:schemeClr val="accent3">
                    <a:shade val="75000"/>
                  </a:schemeClr>
                </a:solidFill>
              </a:defRPr>
            </a:lvl1pPr>
          </a:lstStyle>
          <a:p>
            <a:fld id="{E6E5FF99-3E90-4E1C-82BF-EE0DE276B78B}" type="slidenum">
              <a:rPr lang="tr-TR" smtClean="0"/>
              <a:pPr/>
              <a:t>‹#›</a:t>
            </a:fld>
            <a:endParaRPr lang="tr-TR"/>
          </a:p>
        </p:txBody>
      </p:sp>
      <p:sp>
        <p:nvSpPr>
          <p:cNvPr id="2" name="1 Başlık"/>
          <p:cNvSpPr>
            <a:spLocks noGrp="1"/>
          </p:cNvSpPr>
          <p:nvPr>
            <p:ph type="title"/>
          </p:nvPr>
        </p:nvSpPr>
        <p:spPr>
          <a:xfrm>
            <a:off x="541735" y="711200"/>
            <a:ext cx="5829300" cy="2032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6314" y="304800"/>
            <a:ext cx="6400800" cy="1011936"/>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a:xfrm>
            <a:off x="4343400" y="8546592"/>
            <a:ext cx="2283714" cy="487680"/>
          </a:xfrm>
        </p:spPr>
        <p:txBody>
          <a:bodyPr/>
          <a:lstStyle/>
          <a:p>
            <a:fld id="{CCAFD28E-1B69-4479-B800-8813077486F6}" type="datetimeFigureOut">
              <a:rPr lang="tr-TR" smtClean="0"/>
              <a:pPr/>
              <a:t>23.12.2015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6E5FF99-3E90-4E1C-82BF-EE0DE276B78B}" type="slidenum">
              <a:rPr lang="tr-TR" smtClean="0"/>
              <a:pPr/>
              <a:t>‹#›</a:t>
            </a:fld>
            <a:endParaRPr lang="tr-TR"/>
          </a:p>
        </p:txBody>
      </p:sp>
      <p:sp>
        <p:nvSpPr>
          <p:cNvPr id="8" name="7 Düz Bağlayıcı"/>
          <p:cNvSpPr>
            <a:spLocks noChangeShapeType="1"/>
          </p:cNvSpPr>
          <p:nvPr/>
        </p:nvSpPr>
        <p:spPr bwMode="auto">
          <a:xfrm flipV="1">
            <a:off x="3422310" y="2100870"/>
            <a:ext cx="6691" cy="6426076"/>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226314" y="1828800"/>
            <a:ext cx="3028950" cy="6242304"/>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İçerik Yer Tutucusu"/>
          <p:cNvSpPr>
            <a:spLocks noGrp="1"/>
          </p:cNvSpPr>
          <p:nvPr>
            <p:ph sz="half" idx="2"/>
          </p:nvPr>
        </p:nvSpPr>
        <p:spPr>
          <a:xfrm>
            <a:off x="3600450" y="1828800"/>
            <a:ext cx="3028950" cy="6242304"/>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3429000" y="2933700"/>
            <a:ext cx="0" cy="5583936"/>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6858000" cy="1930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14300" y="1828800"/>
            <a:ext cx="6624828" cy="1219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09442" y="8522208"/>
            <a:ext cx="6624828" cy="41452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226314" y="2032000"/>
            <a:ext cx="3030141" cy="977299"/>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3593498" y="2032000"/>
            <a:ext cx="3031331" cy="97536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CCAFD28E-1B69-4479-B800-8813077486F6}" type="datetimeFigureOut">
              <a:rPr lang="tr-TR" smtClean="0"/>
              <a:pPr/>
              <a:t>23.12.2015</a:t>
            </a:fld>
            <a:endParaRPr lang="tr-TR"/>
          </a:p>
        </p:txBody>
      </p:sp>
      <p:sp>
        <p:nvSpPr>
          <p:cNvPr id="8" name="7 Altbilgi Yer Tutucusu"/>
          <p:cNvSpPr>
            <a:spLocks noGrp="1"/>
          </p:cNvSpPr>
          <p:nvPr>
            <p:ph type="ftr" sz="quarter" idx="11"/>
          </p:nvPr>
        </p:nvSpPr>
        <p:spPr>
          <a:xfrm>
            <a:off x="228600" y="8546592"/>
            <a:ext cx="2686050" cy="487680"/>
          </a:xfrm>
        </p:spPr>
        <p:txBody>
          <a:bodyPr/>
          <a:lstStyle/>
          <a:p>
            <a:endParaRPr lang="tr-TR"/>
          </a:p>
        </p:txBody>
      </p:sp>
      <p:sp>
        <p:nvSpPr>
          <p:cNvPr id="15" name="14 Düz Bağlayıcı"/>
          <p:cNvSpPr>
            <a:spLocks noChangeShapeType="1"/>
          </p:cNvSpPr>
          <p:nvPr/>
        </p:nvSpPr>
        <p:spPr bwMode="auto">
          <a:xfrm>
            <a:off x="114300" y="170688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226314" y="3295178"/>
            <a:ext cx="3031236" cy="5091205"/>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İçerik Yer Tutucusu"/>
          <p:cNvSpPr>
            <a:spLocks noGrp="1"/>
          </p:cNvSpPr>
          <p:nvPr>
            <p:ph sz="quarter" idx="4"/>
          </p:nvPr>
        </p:nvSpPr>
        <p:spPr>
          <a:xfrm>
            <a:off x="3600450" y="3295177"/>
            <a:ext cx="3028950" cy="5096256"/>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Oval"/>
          <p:cNvSpPr/>
          <p:nvPr/>
        </p:nvSpPr>
        <p:spPr>
          <a:xfrm>
            <a:off x="3200400" y="1274715"/>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3271266" y="1400699"/>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3257550" y="1389889"/>
            <a:ext cx="342900" cy="588433"/>
          </a:xfrm>
        </p:spPr>
        <p:txBody>
          <a:bodyPr/>
          <a:lstStyle>
            <a:lvl1pPr algn="ctr">
              <a:defRPr/>
            </a:lvl1pPr>
          </a:lstStyle>
          <a:p>
            <a:fld id="{E6E5FF99-3E90-4E1C-82BF-EE0DE276B78B}" type="slidenum">
              <a:rPr lang="tr-TR" smtClean="0"/>
              <a:pPr/>
              <a:t>‹#›</a:t>
            </a:fld>
            <a:endParaRPr lang="tr-TR"/>
          </a:p>
        </p:txBody>
      </p:sp>
      <p:sp>
        <p:nvSpPr>
          <p:cNvPr id="23" name="22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CCAFD28E-1B69-4479-B800-8813077486F6}" type="datetimeFigureOut">
              <a:rPr lang="tr-TR" smtClean="0"/>
              <a:pPr/>
              <a:t>23.12.2015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a:xfrm>
            <a:off x="3257550" y="1381361"/>
            <a:ext cx="342900" cy="588433"/>
          </a:xfrm>
        </p:spPr>
        <p:txBody>
          <a:bodyPr/>
          <a:lstStyle/>
          <a:p>
            <a:fld id="{E6E5FF99-3E90-4E1C-82BF-EE0DE276B78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6858000" cy="20726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09728" y="8522209"/>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14300" y="211328"/>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fld id="{CCAFD28E-1B69-4479-B800-8813077486F6}" type="datetimeFigureOut">
              <a:rPr lang="tr-TR" smtClean="0"/>
              <a:pPr/>
              <a:t>23.12.2015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3200400" y="8432800"/>
            <a:ext cx="457200" cy="588432"/>
          </a:xfrm>
        </p:spPr>
        <p:txBody>
          <a:bodyPr/>
          <a:lstStyle>
            <a:lvl1pPr>
              <a:defRPr>
                <a:solidFill>
                  <a:srgbClr val="FFFFFF"/>
                </a:solidFill>
              </a:defRPr>
            </a:lvl1pPr>
          </a:lstStyle>
          <a:p>
            <a:fld id="{E6E5FF99-3E90-4E1C-82BF-EE0DE276B78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14300" y="203200"/>
            <a:ext cx="6624828" cy="4064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6858000" cy="15849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14300" y="812800"/>
            <a:ext cx="2057400" cy="7823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285750" y="1219200"/>
            <a:ext cx="1771650" cy="13208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285750" y="2641601"/>
            <a:ext cx="1771650" cy="5526617"/>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ikdörtgen"/>
          <p:cNvSpPr>
            <a:spLocks noChangeArrowheads="1"/>
          </p:cNvSpPr>
          <p:nvPr/>
        </p:nvSpPr>
        <p:spPr bwMode="auto">
          <a:xfrm>
            <a:off x="114300" y="203200"/>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14300" y="71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2343150" y="914400"/>
            <a:ext cx="4229100" cy="7213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Oval"/>
          <p:cNvSpPr/>
          <p:nvPr/>
        </p:nvSpPr>
        <p:spPr>
          <a:xfrm>
            <a:off x="971550" y="304800"/>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042416" y="430784"/>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028700" y="416985"/>
            <a:ext cx="342900" cy="588433"/>
          </a:xfrm>
        </p:spPr>
        <p:txBody>
          <a:bodyPr/>
          <a:lstStyle>
            <a:lvl1pPr>
              <a:defRPr>
                <a:solidFill>
                  <a:schemeClr val="accent3">
                    <a:shade val="75000"/>
                  </a:schemeClr>
                </a:solidFill>
              </a:defRPr>
            </a:lvl1pPr>
          </a:lstStyle>
          <a:p>
            <a:fld id="{E6E5FF99-3E90-4E1C-82BF-EE0DE276B78B}" type="slidenum">
              <a:rPr lang="tr-TR" smtClean="0"/>
              <a:pPr/>
              <a:t>‹#›</a:t>
            </a:fld>
            <a:endParaRPr lang="tr-TR"/>
          </a:p>
        </p:txBody>
      </p:sp>
      <p:sp>
        <p:nvSpPr>
          <p:cNvPr id="21" name="20 Dikdörtgen"/>
          <p:cNvSpPr>
            <a:spLocks noChangeArrowheads="1"/>
          </p:cNvSpPr>
          <p:nvPr/>
        </p:nvSpPr>
        <p:spPr bwMode="auto">
          <a:xfrm>
            <a:off x="112014" y="8517847"/>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fld id="{CCAFD28E-1B69-4479-B800-8813077486F6}" type="datetimeFigureOut">
              <a:rPr lang="tr-TR" smtClean="0"/>
              <a:pPr/>
              <a:t>23.12.2015</a:t>
            </a:fld>
            <a:endParaRPr lang="tr-TR"/>
          </a:p>
        </p:txBody>
      </p:sp>
      <p:sp>
        <p:nvSpPr>
          <p:cNvPr id="6" name="5 Altbilgi Yer Tutucusu"/>
          <p:cNvSpPr>
            <a:spLocks noGrp="1"/>
          </p:cNvSpPr>
          <p:nvPr>
            <p:ph type="ftr" sz="quarter" idx="11"/>
          </p:nvPr>
        </p:nvSpPr>
        <p:spPr>
          <a:xfrm>
            <a:off x="226314" y="8547797"/>
            <a:ext cx="2537460" cy="48768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14300" y="711200"/>
            <a:ext cx="6624828"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14300" y="203200"/>
            <a:ext cx="6624828" cy="40233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14300" y="812800"/>
            <a:ext cx="2057400" cy="7823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971550" y="304800"/>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042416" y="430784"/>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028700" y="416985"/>
            <a:ext cx="342900" cy="588433"/>
          </a:xfrm>
        </p:spPr>
        <p:txBody>
          <a:bodyPr/>
          <a:lstStyle/>
          <a:p>
            <a:fld id="{E6E5FF99-3E90-4E1C-82BF-EE0DE276B78B}" type="slidenum">
              <a:rPr lang="tr-TR" smtClean="0"/>
              <a:pPr/>
              <a:t>‹#›</a:t>
            </a:fld>
            <a:endParaRPr lang="tr-TR"/>
          </a:p>
        </p:txBody>
      </p:sp>
      <p:sp>
        <p:nvSpPr>
          <p:cNvPr id="2" name="1 Başlık"/>
          <p:cNvSpPr>
            <a:spLocks noGrp="1"/>
          </p:cNvSpPr>
          <p:nvPr>
            <p:ph type="title"/>
          </p:nvPr>
        </p:nvSpPr>
        <p:spPr>
          <a:xfrm>
            <a:off x="2250281" y="6705600"/>
            <a:ext cx="4400550" cy="16256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2250281" y="812800"/>
            <a:ext cx="4400550" cy="5689600"/>
          </a:xfrm>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285750" y="1320800"/>
            <a:ext cx="1828800" cy="70104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21 Dikdörtgen"/>
          <p:cNvSpPr>
            <a:spLocks noChangeArrowheads="1"/>
          </p:cNvSpPr>
          <p:nvPr/>
        </p:nvSpPr>
        <p:spPr bwMode="auto">
          <a:xfrm>
            <a:off x="112014" y="8517847"/>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4341114" y="8539979"/>
            <a:ext cx="2283714" cy="487680"/>
          </a:xfrm>
        </p:spPr>
        <p:txBody>
          <a:bodyPr/>
          <a:lstStyle/>
          <a:p>
            <a:fld id="{CCAFD28E-1B69-4479-B800-8813077486F6}" type="datetimeFigureOut">
              <a:rPr lang="tr-TR" smtClean="0"/>
              <a:pPr/>
              <a:t>23.12.2015</a:t>
            </a:fld>
            <a:endParaRPr lang="tr-TR"/>
          </a:p>
        </p:txBody>
      </p:sp>
      <p:sp>
        <p:nvSpPr>
          <p:cNvPr id="6" name="5 Altbilgi Yer Tutucusu"/>
          <p:cNvSpPr>
            <a:spLocks noGrp="1"/>
          </p:cNvSpPr>
          <p:nvPr>
            <p:ph type="ftr" sz="quarter" idx="11"/>
          </p:nvPr>
        </p:nvSpPr>
        <p:spPr>
          <a:xfrm>
            <a:off x="226314" y="8547797"/>
            <a:ext cx="2688336" cy="487680"/>
          </a:xfrm>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8940800"/>
            <a:ext cx="6858000" cy="2032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1"/>
            <a:ext cx="6858000" cy="18578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6743700" y="0"/>
            <a:ext cx="114300" cy="9144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12014" y="8517847"/>
            <a:ext cx="6624828" cy="412751"/>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4343400" y="8539979"/>
            <a:ext cx="2283714" cy="487680"/>
          </a:xfrm>
          <a:prstGeom prst="rect">
            <a:avLst/>
          </a:prstGeom>
        </p:spPr>
        <p:txBody>
          <a:bodyPr vert="horz"/>
          <a:lstStyle>
            <a:lvl1pPr algn="r" eaLnBrk="1" latinLnBrk="0" hangingPunct="1">
              <a:defRPr kumimoji="0" sz="1400">
                <a:solidFill>
                  <a:srgbClr val="FFFFFF"/>
                </a:solidFill>
              </a:defRPr>
            </a:lvl1pPr>
          </a:lstStyle>
          <a:p>
            <a:fld id="{CCAFD28E-1B69-4479-B800-8813077486F6}" type="datetimeFigureOut">
              <a:rPr lang="tr-TR" smtClean="0"/>
              <a:pPr/>
              <a:t>23.12.2015</a:t>
            </a:fld>
            <a:endParaRPr lang="tr-TR"/>
          </a:p>
        </p:txBody>
      </p:sp>
      <p:sp>
        <p:nvSpPr>
          <p:cNvPr id="3" name="2 Altbilgi Yer Tutucusu"/>
          <p:cNvSpPr>
            <a:spLocks noGrp="1"/>
          </p:cNvSpPr>
          <p:nvPr>
            <p:ph type="ftr" sz="quarter" idx="3"/>
          </p:nvPr>
        </p:nvSpPr>
        <p:spPr>
          <a:xfrm>
            <a:off x="228600" y="8547797"/>
            <a:ext cx="2686050" cy="48768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7 Dikdörtgen"/>
          <p:cNvSpPr>
            <a:spLocks noChangeArrowheads="1"/>
          </p:cNvSpPr>
          <p:nvPr/>
        </p:nvSpPr>
        <p:spPr bwMode="auto">
          <a:xfrm>
            <a:off x="114300" y="207264"/>
            <a:ext cx="6624828" cy="872947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14300" y="1702324"/>
            <a:ext cx="6624828"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3200400" y="1274715"/>
            <a:ext cx="457200" cy="8128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3271266" y="1400699"/>
            <a:ext cx="315468" cy="560832"/>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3257550" y="1386900"/>
            <a:ext cx="342900" cy="588433"/>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6E5FF99-3E90-4E1C-82BF-EE0DE276B78B}" type="slidenum">
              <a:rPr lang="tr-TR" smtClean="0"/>
              <a:pPr/>
              <a:t>‹#›</a:t>
            </a:fld>
            <a:endParaRPr lang="tr-TR"/>
          </a:p>
        </p:txBody>
      </p:sp>
      <p:sp>
        <p:nvSpPr>
          <p:cNvPr id="22" name="21 Başlık Yer Tutucusu"/>
          <p:cNvSpPr>
            <a:spLocks noGrp="1"/>
          </p:cNvSpPr>
          <p:nvPr>
            <p:ph type="title"/>
          </p:nvPr>
        </p:nvSpPr>
        <p:spPr>
          <a:xfrm>
            <a:off x="226314" y="304800"/>
            <a:ext cx="6400800" cy="1011936"/>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26314" y="2032000"/>
            <a:ext cx="6400800" cy="6132576"/>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Excel__al__ma_Sayfas_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Office_Excel__al__ma_Sayfas_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Office_Excel__al__ma_Sayfas_3.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Office_Excel__al__ma_Sayfas_4.xls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4.gif"/><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3.pn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gif"/><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gif"/><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964161@meb.k12.tr" TargetMode="External"/><Relationship Id="rId2" Type="http://schemas.openxmlformats.org/officeDocument/2006/relationships/hyperlink" Target="http://www.nuriakin.meb.k12.tr/" TargetMode="External"/><Relationship Id="rId1" Type="http://schemas.openxmlformats.org/officeDocument/2006/relationships/slideLayout" Target="../slideLayouts/slideLayout8.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2348880" y="4788024"/>
            <a:ext cx="4320480" cy="3672408"/>
          </a:xfrm>
        </p:spPr>
        <p:txBody>
          <a:bodyPr/>
          <a:lstStyle/>
          <a:p>
            <a:pPr algn="ctr"/>
            <a:r>
              <a:rPr lang="tr-TR" sz="2800" dirty="0" smtClean="0">
                <a:solidFill>
                  <a:schemeClr val="accent3">
                    <a:lumMod val="75000"/>
                  </a:schemeClr>
                </a:solidFill>
              </a:rPr>
              <a:t>NİŞANTAŞI </a:t>
            </a:r>
            <a:br>
              <a:rPr lang="tr-TR" sz="2800" dirty="0" smtClean="0">
                <a:solidFill>
                  <a:schemeClr val="accent3">
                    <a:lumMod val="75000"/>
                  </a:schemeClr>
                </a:solidFill>
              </a:rPr>
            </a:br>
            <a:r>
              <a:rPr lang="tr-TR" sz="2800" dirty="0" smtClean="0">
                <a:solidFill>
                  <a:schemeClr val="accent3">
                    <a:lumMod val="75000"/>
                  </a:schemeClr>
                </a:solidFill>
              </a:rPr>
              <a:t>NURİ AKIN ANADOLU LİSESİ</a:t>
            </a:r>
            <a:br>
              <a:rPr lang="tr-TR" sz="2800" dirty="0" smtClean="0">
                <a:solidFill>
                  <a:schemeClr val="accent3">
                    <a:lumMod val="75000"/>
                  </a:schemeClr>
                </a:solidFill>
              </a:rPr>
            </a:br>
            <a:r>
              <a:rPr lang="tr-TR" sz="2800" dirty="0" smtClean="0">
                <a:solidFill>
                  <a:schemeClr val="accent3">
                    <a:lumMod val="75000"/>
                  </a:schemeClr>
                </a:solidFill>
              </a:rPr>
              <a:t/>
            </a:r>
            <a:br>
              <a:rPr lang="tr-TR" sz="2800" dirty="0" smtClean="0">
                <a:solidFill>
                  <a:schemeClr val="accent3">
                    <a:lumMod val="75000"/>
                  </a:schemeClr>
                </a:solidFill>
              </a:rPr>
            </a:br>
            <a:r>
              <a:rPr lang="tr-TR" sz="2000" dirty="0" smtClean="0">
                <a:solidFill>
                  <a:schemeClr val="accent3">
                    <a:lumMod val="75000"/>
                  </a:schemeClr>
                </a:solidFill>
              </a:rPr>
              <a:t>2015-2016</a:t>
            </a:r>
            <a:r>
              <a:rPr lang="tr-TR" sz="2000" dirty="0" smtClean="0">
                <a:solidFill>
                  <a:schemeClr val="accent3">
                    <a:lumMod val="75000"/>
                  </a:schemeClr>
                </a:solidFill>
              </a:rPr>
              <a:t/>
            </a:r>
            <a:br>
              <a:rPr lang="tr-TR" sz="2000" dirty="0" smtClean="0">
                <a:solidFill>
                  <a:schemeClr val="accent3">
                    <a:lumMod val="75000"/>
                  </a:schemeClr>
                </a:solidFill>
              </a:rPr>
            </a:br>
            <a:r>
              <a:rPr lang="tr-TR" sz="2000" dirty="0" smtClean="0">
                <a:solidFill>
                  <a:schemeClr val="accent3">
                    <a:lumMod val="75000"/>
                  </a:schemeClr>
                </a:solidFill>
              </a:rPr>
              <a:t> EĞİTİM-ÖĞRETİM YILI</a:t>
            </a:r>
            <a:br>
              <a:rPr lang="tr-TR" sz="2000" dirty="0" smtClean="0">
                <a:solidFill>
                  <a:schemeClr val="accent3">
                    <a:lumMod val="75000"/>
                  </a:schemeClr>
                </a:solidFill>
              </a:rPr>
            </a:br>
            <a:r>
              <a:rPr lang="tr-TR" sz="2000" dirty="0" smtClean="0">
                <a:solidFill>
                  <a:schemeClr val="accent3">
                    <a:lumMod val="75000"/>
                  </a:schemeClr>
                </a:solidFill>
              </a:rPr>
              <a:t>BRİFİNG DOSYASI</a:t>
            </a:r>
            <a:br>
              <a:rPr lang="tr-TR" sz="2000" dirty="0" smtClean="0">
                <a:solidFill>
                  <a:schemeClr val="accent3">
                    <a:lumMod val="75000"/>
                  </a:schemeClr>
                </a:solidFill>
              </a:rPr>
            </a:br>
            <a:r>
              <a:rPr lang="tr-TR" dirty="0" smtClean="0">
                <a:solidFill>
                  <a:schemeClr val="accent3">
                    <a:lumMod val="75000"/>
                  </a:schemeClr>
                </a:solidFill>
              </a:rPr>
              <a:t/>
            </a:r>
            <a:br>
              <a:rPr lang="tr-TR" dirty="0" smtClean="0">
                <a:solidFill>
                  <a:schemeClr val="accent3">
                    <a:lumMod val="75000"/>
                  </a:schemeClr>
                </a:solidFill>
              </a:rPr>
            </a:br>
            <a:endParaRPr lang="tr-TR" dirty="0">
              <a:solidFill>
                <a:schemeClr val="accent3">
                  <a:lumMod val="75000"/>
                </a:schemeClr>
              </a:solidFill>
            </a:endParaRPr>
          </a:p>
        </p:txBody>
      </p:sp>
      <p:pic>
        <p:nvPicPr>
          <p:cNvPr id="7" name="6 İçerik Yer Tutucusu" descr="1040658_10151671429378891_520529671_o.jpg"/>
          <p:cNvPicPr>
            <a:picLocks noGrp="1" noChangeAspect="1"/>
          </p:cNvPicPr>
          <p:nvPr>
            <p:ph sz="quarter" idx="1"/>
          </p:nvPr>
        </p:nvPicPr>
        <p:blipFill>
          <a:blip r:embed="rId2" cstate="print"/>
          <a:stretch>
            <a:fillRect/>
          </a:stretch>
        </p:blipFill>
        <p:spPr>
          <a:xfrm>
            <a:off x="2276872" y="1043608"/>
            <a:ext cx="4392488" cy="35880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9 Resim" descr="logo-transparan.gif"/>
          <p:cNvPicPr>
            <a:picLocks noChangeAspect="1"/>
          </p:cNvPicPr>
          <p:nvPr/>
        </p:nvPicPr>
        <p:blipFill>
          <a:blip r:embed="rId3"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
        <p:nvSpPr>
          <p:cNvPr id="11" name="10 Metin Yer Tutucusu"/>
          <p:cNvSpPr>
            <a:spLocks noGrp="1"/>
          </p:cNvSpPr>
          <p:nvPr>
            <p:ph type="body" idx="2"/>
          </p:nvPr>
        </p:nvSpPr>
        <p:spPr>
          <a:xfrm>
            <a:off x="285750" y="3563888"/>
            <a:ext cx="1771650" cy="4604330"/>
          </a:xfrm>
        </p:spPr>
        <p:txBody>
          <a:bodyPr/>
          <a:lstStyle/>
          <a:p>
            <a:r>
              <a:rPr lang="tr-TR" b="1" dirty="0" smtClean="0"/>
              <a:t>“Eğitimdir ki, bir milleti ya hür, şanlı yaşatır, </a:t>
            </a:r>
            <a:br>
              <a:rPr lang="tr-TR" b="1" dirty="0" smtClean="0"/>
            </a:br>
            <a:r>
              <a:rPr lang="tr-TR" b="1" dirty="0" smtClean="0"/>
              <a:t>ya da bir milleti esaret ve sefalete terk eder.”</a:t>
            </a:r>
          </a:p>
          <a:p>
            <a:endParaRPr lang="tr-TR" b="1" dirty="0" smtClean="0"/>
          </a:p>
          <a:p>
            <a:r>
              <a:rPr lang="tr-TR" b="1" dirty="0" smtClean="0"/>
              <a:t>Mustafa Kemal</a:t>
            </a:r>
            <a:br>
              <a:rPr lang="tr-TR" b="1" dirty="0" smtClean="0"/>
            </a:br>
            <a:r>
              <a:rPr lang="tr-TR" b="1" dirty="0" smtClean="0"/>
              <a:t>ATATÜRK</a:t>
            </a:r>
            <a:endParaRPr lang="tr-TR"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nvPr>
        </p:nvGraphicFramePr>
        <p:xfrm>
          <a:off x="2343150" y="914400"/>
          <a:ext cx="4229100" cy="7269520"/>
        </p:xfrm>
        <a:graphic>
          <a:graphicData uri="http://schemas.openxmlformats.org/drawingml/2006/table">
            <a:tbl>
              <a:tblPr firstRow="1" bandRow="1">
                <a:tableStyleId>{5C22544A-7EE6-4342-B048-85BDC9FD1C3A}</a:tableStyleId>
              </a:tblPr>
              <a:tblGrid>
                <a:gridCol w="4229100"/>
              </a:tblGrid>
              <a:tr h="359300">
                <a:tc>
                  <a:txBody>
                    <a:bodyPr/>
                    <a:lstStyle/>
                    <a:p>
                      <a:endParaRPr lang="tr-TR" sz="1200" b="0" dirty="0"/>
                    </a:p>
                  </a:txBody>
                  <a:tcPr/>
                </a:tc>
              </a:tr>
              <a:tr h="417980">
                <a:tc>
                  <a:txBody>
                    <a:bodyPr/>
                    <a:lstStyle/>
                    <a:p>
                      <a:pPr>
                        <a:buFont typeface="Arial" pitchFamily="34" charset="0"/>
                        <a:buChar char="•"/>
                      </a:pPr>
                      <a:r>
                        <a:rPr kumimoji="0" lang="tr-TR" sz="1200" b="0" kern="1200" dirty="0" smtClean="0">
                          <a:solidFill>
                            <a:schemeClr val="dk1"/>
                          </a:solidFill>
                          <a:latin typeface="+mn-lt"/>
                          <a:ea typeface="+mn-ea"/>
                          <a:cs typeface="+mn-cs"/>
                        </a:rPr>
                        <a:t>Kurumumuzun</a:t>
                      </a:r>
                      <a:r>
                        <a:rPr kumimoji="0" lang="tr-TR" sz="1200" b="0" kern="1200" baseline="0" dirty="0" smtClean="0">
                          <a:solidFill>
                            <a:schemeClr val="dk1"/>
                          </a:solidFill>
                          <a:latin typeface="+mn-lt"/>
                          <a:ea typeface="+mn-ea"/>
                          <a:cs typeface="+mn-cs"/>
                        </a:rPr>
                        <a:t> Tarihçesi</a:t>
                      </a:r>
                      <a:endParaRPr lang="tr-TR" sz="1200" b="0" dirty="0"/>
                    </a:p>
                  </a:txBody>
                  <a:tcPr/>
                </a:tc>
              </a:tr>
              <a:tr h="359300">
                <a:tc>
                  <a:txBody>
                    <a:bodyPr/>
                    <a:lstStyle/>
                    <a:p>
                      <a:r>
                        <a:rPr kumimoji="0" lang="tr-TR" sz="1200" kern="1200" dirty="0" smtClean="0">
                          <a:solidFill>
                            <a:schemeClr val="dk1"/>
                          </a:solidFill>
                          <a:latin typeface="+mn-lt"/>
                          <a:ea typeface="+mn-ea"/>
                          <a:cs typeface="+mn-cs"/>
                        </a:rPr>
                        <a:t>Okulumuz “Nişantaşı Erkek Sultanisi” adıyla 1914 yılında öğretime başlamıştır. 1919 yılında Nişantaşı’ndaki Fehmi Paşa konağına taşınmıştır. 1923 yılında “Nişantaşı Lisesi” adını almıştır. 1924–1925 öğretim yılında Valide Sultan Sarayına nakledilen okulumuz 1939 yılına kadar burada “Ortaokul” olarak hizmet vermiştir. Bu konağın zamanın ihtiyaçlarını karşılayamaması nedeniyle 1936 yılında aynı binanın bahçesine, bugün eski bina (A Blok) olarak tanımlanan kısmının temeli atılmış ve burası 1939–1940 Eğitim- Öğretim yılında öğretime açılmıştır. </a:t>
                      </a:r>
                    </a:p>
                    <a:p>
                      <a:r>
                        <a:rPr kumimoji="0" lang="tr-TR" sz="1200" kern="1200" dirty="0" smtClean="0">
                          <a:solidFill>
                            <a:schemeClr val="dk1"/>
                          </a:solidFill>
                          <a:latin typeface="+mn-lt"/>
                          <a:ea typeface="+mn-ea"/>
                          <a:cs typeface="+mn-cs"/>
                        </a:rPr>
                        <a:t> </a:t>
                      </a:r>
                    </a:p>
                    <a:p>
                      <a:r>
                        <a:rPr kumimoji="0" lang="tr-TR" sz="1200" kern="1200" dirty="0" smtClean="0">
                          <a:solidFill>
                            <a:schemeClr val="dk1"/>
                          </a:solidFill>
                          <a:latin typeface="+mn-lt"/>
                          <a:ea typeface="+mn-ea"/>
                          <a:cs typeface="+mn-cs"/>
                        </a:rPr>
                        <a:t>1947–1948 öğretim yılında “Nişantaşı Erkek Ortaokulu” adını alan okulumuz yoğun istek üzerine 1956–1957 öğretim yılında kız lisesine dönüştürülmüş ve “Nişantaşı Kız Lisesi” adını almıştır. Yeni binanın (B Blok) temeli 30 Ekim 1968 yılında atılmıştır. Yaklaşık 4 yıl süren çalışmalar sonunda 1972–1973 döneminde eğitim-öğretime açılmıştır. Okulumuza 1992–1993 öğretim yılında orta birinci sınıf için öğrenci alınmıştır. Kademeli olarak ortaokulun kalktığı okulumuzda 1994–1995 yılından itibaren yalnız ortaöğretim düzeyinde öğrenci yetiştirilmiştir. Okulumuzda 1997–1998 öğretim yılı öncesinde “Rüştü Akın Vakfı” tarafından başlatılan yenileme çalışmaları nedeniyle eski bina olarak tanımlanan kısmı öğretime kapatılmış, yeni binada eğitim-öğretim’e devam edilmiştir. Rüştü Akın Vakfı okulun yeni bina olarak adlandırılan bölümü ve bahçe düzenlemesini bitirdikten sonra okulumuz 1999–2000 eğitim-öğretim yılı itibari ele “Nişantaşı Nuri Akın Lisesi” adını alarak çağdaş görünümü, modern eğitim imkânları ile seçkin okullar arasındaki yerini almıştır. Okulumuz 2005–2006 Eğitim Öğretim yılında Anadolu Lisesi olarak “Nişantaşı Nuri Akın Anadolu Lisesi adını almıştır. Okulumuz halen “Nişantaşı Nuri Akın Anadolu Lisesi” adında eğitim ve öğretime devam etmektedir.</a:t>
                      </a:r>
                    </a:p>
                    <a:p>
                      <a:r>
                        <a:rPr kumimoji="0" lang="tr-TR" sz="1200" kern="1200" dirty="0" smtClean="0">
                          <a:solidFill>
                            <a:schemeClr val="dk1"/>
                          </a:solidFill>
                          <a:latin typeface="+mn-lt"/>
                          <a:ea typeface="+mn-ea"/>
                          <a:cs typeface="+mn-cs"/>
                        </a:rPr>
                        <a:t> </a:t>
                      </a:r>
                    </a:p>
                  </a:txBody>
                  <a:tcPr/>
                </a:tc>
              </a:tr>
            </a:tbl>
          </a:graphicData>
        </a:graphic>
      </p:graphicFrame>
      <p:sp>
        <p:nvSpPr>
          <p:cNvPr id="9"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Kurumun Tarihçesi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11"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 </a:t>
            </a:r>
            <a:r>
              <a:rPr lang="tr-TR" dirty="0" smtClean="0"/>
              <a:t>2015-2016 </a:t>
            </a:r>
            <a:r>
              <a:rPr lang="tr-TR" dirty="0" smtClean="0"/>
              <a:t>EĞİTİM – ÖĞRETİM YILI </a:t>
            </a:r>
          </a:p>
          <a:p>
            <a:pPr algn="ctr"/>
            <a:r>
              <a:rPr lang="tr-TR" dirty="0" smtClean="0"/>
              <a:t>BRİFİNG DOSYASI</a:t>
            </a:r>
            <a:endParaRPr lang="tr-TR" dirty="0"/>
          </a:p>
        </p:txBody>
      </p:sp>
      <p:pic>
        <p:nvPicPr>
          <p:cNvPr id="12" name="11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nvPr>
        </p:nvGraphicFramePr>
        <p:xfrm>
          <a:off x="2343150" y="914400"/>
          <a:ext cx="4229100" cy="6061420"/>
        </p:xfrm>
        <a:graphic>
          <a:graphicData uri="http://schemas.openxmlformats.org/drawingml/2006/table">
            <a:tbl>
              <a:tblPr firstRow="1" bandRow="1">
                <a:tableStyleId>{5C22544A-7EE6-4342-B048-85BDC9FD1C3A}</a:tableStyleId>
              </a:tblPr>
              <a:tblGrid>
                <a:gridCol w="4229100"/>
              </a:tblGrid>
              <a:tr h="359300">
                <a:tc>
                  <a:txBody>
                    <a:bodyPr/>
                    <a:lstStyle/>
                    <a:p>
                      <a:endParaRPr lang="tr-TR" sz="1200" b="0" dirty="0"/>
                    </a:p>
                  </a:txBody>
                  <a:tcPr/>
                </a:tc>
              </a:tr>
              <a:tr h="417980">
                <a:tc>
                  <a:txBody>
                    <a:bodyPr/>
                    <a:lstStyle/>
                    <a:p>
                      <a:pPr>
                        <a:buFont typeface="Arial" pitchFamily="34" charset="0"/>
                        <a:buChar char="•"/>
                      </a:pPr>
                      <a:r>
                        <a:rPr kumimoji="0" lang="tr-TR" sz="1200" b="0" kern="1200" dirty="0" smtClean="0">
                          <a:solidFill>
                            <a:schemeClr val="dk1"/>
                          </a:solidFill>
                          <a:latin typeface="+mn-lt"/>
                          <a:ea typeface="+mn-ea"/>
                          <a:cs typeface="+mn-cs"/>
                        </a:rPr>
                        <a:t>Kurumumuzun</a:t>
                      </a:r>
                      <a:r>
                        <a:rPr kumimoji="0" lang="tr-TR" sz="1200" b="0" kern="1200" baseline="0" dirty="0" smtClean="0">
                          <a:solidFill>
                            <a:schemeClr val="dk1"/>
                          </a:solidFill>
                          <a:latin typeface="+mn-lt"/>
                          <a:ea typeface="+mn-ea"/>
                          <a:cs typeface="+mn-cs"/>
                        </a:rPr>
                        <a:t> Tarihçesi (Devamı)</a:t>
                      </a:r>
                      <a:endParaRPr lang="tr-TR" sz="1200" b="0" dirty="0"/>
                    </a:p>
                  </a:txBody>
                  <a:tcPr/>
                </a:tc>
              </a:tr>
              <a:tr h="359300">
                <a:tc>
                  <a:txBody>
                    <a:bodyPr/>
                    <a:lstStyle/>
                    <a:p>
                      <a:r>
                        <a:rPr kumimoji="0" lang="tr-TR" sz="1200" kern="1200" dirty="0" smtClean="0">
                          <a:solidFill>
                            <a:schemeClr val="dk1"/>
                          </a:solidFill>
                          <a:latin typeface="+mn-lt"/>
                          <a:ea typeface="+mn-ea"/>
                          <a:cs typeface="+mn-cs"/>
                        </a:rPr>
                        <a:t>22 Haziran 2010 -  15 Mart 2011 tarihinde İstanbul İl Özel İdaresine Bağlı İstanbul Proje Koordinasyon Birimi tarafından depreme karşı güçlendirme çalışmasına alınan okulumuz, bu süre zarfında Harbiye İlköğretim Okulunda eğitim Öğretim faaliyetlerini devam ettirmiştir.</a:t>
                      </a:r>
                    </a:p>
                    <a:p>
                      <a:r>
                        <a:rPr kumimoji="0" lang="tr-TR" sz="1200" kern="1200" dirty="0" smtClean="0">
                          <a:solidFill>
                            <a:schemeClr val="dk1"/>
                          </a:solidFill>
                          <a:latin typeface="+mn-lt"/>
                          <a:ea typeface="+mn-ea"/>
                          <a:cs typeface="+mn-cs"/>
                        </a:rPr>
                        <a:t> </a:t>
                      </a:r>
                    </a:p>
                    <a:p>
                      <a:r>
                        <a:rPr kumimoji="0" lang="tr-TR" sz="1200" kern="1200" dirty="0" smtClean="0">
                          <a:solidFill>
                            <a:schemeClr val="dk1"/>
                          </a:solidFill>
                          <a:latin typeface="+mn-lt"/>
                          <a:ea typeface="+mn-ea"/>
                          <a:cs typeface="+mn-cs"/>
                        </a:rPr>
                        <a:t>Evrensel değerlere saygılı, empati kurabilen, sorgulayan, özgüveni gelişmiş, okulundan memnun öğrenciler yetiştiren; bilim, sanat ve kültürde öncü bir eğitim kurumu olmaktır.</a:t>
                      </a:r>
                    </a:p>
                    <a:p>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Kuruma Özel Bir İsim Verilmişse Veriliş Amacı:</a:t>
                      </a:r>
                      <a:endParaRPr lang="tr-TR" sz="1200" b="0" dirty="0"/>
                    </a:p>
                  </a:txBody>
                  <a:tcPr/>
                </a:tc>
              </a:tr>
              <a:tr h="359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Okulumuz Rüştü Akın vakfı tarafından yenilenmiş ve Nişantaşı Kız Lisesi olan ismi Nişantaşı Nuri Akın Lisesi olarak değiştirilmiştir. 2005 yılından itibaren</a:t>
                      </a:r>
                      <a:r>
                        <a:rPr kumimoji="0" lang="tr-TR" sz="1200" kern="1200" baseline="0" dirty="0" smtClean="0">
                          <a:solidFill>
                            <a:schemeClr val="dk1"/>
                          </a:solidFill>
                          <a:latin typeface="+mn-lt"/>
                          <a:ea typeface="+mn-ea"/>
                          <a:cs typeface="+mn-cs"/>
                        </a:rPr>
                        <a:t> de Nişantaşı Nuri Akın Anadolu lisesi olarak eğitim öğretime devam etmektedir.</a:t>
                      </a:r>
                      <a:endParaRPr kumimoji="0" lang="tr-TR" sz="1200" kern="1200" dirty="0" smtClean="0">
                        <a:solidFill>
                          <a:schemeClr val="dk1"/>
                        </a:solidFill>
                        <a:latin typeface="+mn-lt"/>
                        <a:ea typeface="+mn-ea"/>
                        <a:cs typeface="+mn-cs"/>
                      </a:endParaRPr>
                    </a:p>
                    <a:p>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Yatılı – Gündüzlü Olma Durumu:</a:t>
                      </a:r>
                      <a:endParaRPr lang="tr-TR" sz="1200" b="0" dirty="0"/>
                    </a:p>
                  </a:txBody>
                  <a:tcPr/>
                </a:tc>
              </a:tr>
              <a:tr h="359300">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tr-TR" sz="1200" kern="1200" dirty="0" smtClean="0">
                          <a:solidFill>
                            <a:schemeClr val="dk1"/>
                          </a:solidFill>
                          <a:latin typeface="+mn-lt"/>
                          <a:ea typeface="+mn-ea"/>
                          <a:cs typeface="+mn-cs"/>
                        </a:rPr>
                        <a:t> Gündüzlü</a:t>
                      </a:r>
                    </a:p>
                    <a:p>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Öğretim Şekli:</a:t>
                      </a:r>
                      <a:endParaRPr lang="tr-TR" sz="1200" b="0" dirty="0"/>
                    </a:p>
                  </a:txBody>
                  <a:tcPr/>
                </a:tc>
              </a:tr>
              <a:tr h="359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Normal – Tam Gün</a:t>
                      </a:r>
                    </a:p>
                    <a:p>
                      <a:endParaRPr lang="tr-TR" sz="1200" b="0" dirty="0"/>
                    </a:p>
                  </a:txBody>
                  <a:tcPr/>
                </a:tc>
              </a:tr>
            </a:tbl>
          </a:graphicData>
        </a:graphic>
      </p:graphicFrame>
      <p:sp>
        <p:nvSpPr>
          <p:cNvPr id="9"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Kurumun Tarihçesi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10"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 </a:t>
            </a:r>
            <a:r>
              <a:rPr lang="tr-TR" dirty="0" smtClean="0"/>
              <a:t>2015-2016 </a:t>
            </a:r>
            <a:r>
              <a:rPr lang="tr-TR" dirty="0" smtClean="0"/>
              <a:t>EĞİTİM – ÖĞRETİM YILI </a:t>
            </a:r>
          </a:p>
          <a:p>
            <a:pPr algn="ctr"/>
            <a:r>
              <a:rPr lang="tr-TR" dirty="0" smtClean="0"/>
              <a:t>BRİFİNG DOSYASI</a:t>
            </a:r>
            <a:endParaRPr lang="tr-TR" dirty="0"/>
          </a:p>
        </p:txBody>
      </p:sp>
      <p:pic>
        <p:nvPicPr>
          <p:cNvPr id="11" name="10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Kurumda Okutulan Dersler</a:t>
            </a:r>
            <a:br>
              <a:rPr lang="tr-TR" dirty="0" smtClean="0"/>
            </a:br>
            <a:r>
              <a:rPr lang="tr-TR" dirty="0" smtClean="0"/>
              <a:t>9.Sınıflar</a:t>
            </a:r>
            <a:endParaRPr lang="tr-TR" dirty="0"/>
          </a:p>
        </p:txBody>
      </p:sp>
      <p:sp>
        <p:nvSpPr>
          <p:cNvPr id="7" name="6 İçerik Yer Tutucusu"/>
          <p:cNvSpPr>
            <a:spLocks noGrp="1"/>
          </p:cNvSpPr>
          <p:nvPr>
            <p:ph sz="quarter" idx="1"/>
          </p:nvPr>
        </p:nvSpPr>
        <p:spPr/>
        <p:txBody>
          <a:bodyPr/>
          <a:lstStyle/>
          <a:p>
            <a:endParaRPr lang="tr-TR" dirty="0"/>
          </a:p>
        </p:txBody>
      </p:sp>
      <p:graphicFrame>
        <p:nvGraphicFramePr>
          <p:cNvPr id="1028" name="Object 4"/>
          <p:cNvGraphicFramePr>
            <a:graphicFrameLocks noChangeAspect="1"/>
          </p:cNvGraphicFramePr>
          <p:nvPr/>
        </p:nvGraphicFramePr>
        <p:xfrm>
          <a:off x="260648" y="1403648"/>
          <a:ext cx="6408712" cy="7344816"/>
        </p:xfrm>
        <a:graphic>
          <a:graphicData uri="http://schemas.openxmlformats.org/presentationml/2006/ole">
            <p:oleObj spid="_x0000_s1028" name="Çalışma Sayfası" r:id="rId3" imgW="4438578" imgH="10106117" progId="Excel.Sheet.12">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Kurumda Okutulan Dersler</a:t>
            </a:r>
            <a:br>
              <a:rPr lang="tr-TR" dirty="0" smtClean="0"/>
            </a:br>
            <a:r>
              <a:rPr lang="tr-TR" dirty="0" smtClean="0"/>
              <a:t>10.Sınıflar</a:t>
            </a:r>
            <a:endParaRPr lang="tr-TR" dirty="0"/>
          </a:p>
        </p:txBody>
      </p:sp>
      <p:sp>
        <p:nvSpPr>
          <p:cNvPr id="5" name="4 İçerik Yer Tutucusu"/>
          <p:cNvSpPr>
            <a:spLocks noGrp="1"/>
          </p:cNvSpPr>
          <p:nvPr>
            <p:ph sz="quarter" idx="1"/>
          </p:nvPr>
        </p:nvSpPr>
        <p:spPr/>
        <p:txBody>
          <a:bodyPr/>
          <a:lstStyle/>
          <a:p>
            <a:endParaRPr lang="tr-TR" dirty="0"/>
          </a:p>
        </p:txBody>
      </p:sp>
      <p:graphicFrame>
        <p:nvGraphicFramePr>
          <p:cNvPr id="25602" name="Object 2"/>
          <p:cNvGraphicFramePr>
            <a:graphicFrameLocks noChangeAspect="1"/>
          </p:cNvGraphicFramePr>
          <p:nvPr/>
        </p:nvGraphicFramePr>
        <p:xfrm>
          <a:off x="260648" y="1403649"/>
          <a:ext cx="6336704" cy="7488832"/>
        </p:xfrm>
        <a:graphic>
          <a:graphicData uri="http://schemas.openxmlformats.org/presentationml/2006/ole">
            <p:oleObj spid="_x0000_s25602" name="Çalışma Sayfası" r:id="rId3" imgW="3667185" imgH="8086576" progId="Excel.Sheet.12">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Metin Yer Tutucusu"/>
          <p:cNvSpPr>
            <a:spLocks noGrp="1"/>
          </p:cNvSpPr>
          <p:nvPr>
            <p:ph type="title"/>
          </p:nvPr>
        </p:nvSpPr>
        <p:spPr/>
        <p:txBody>
          <a:bodyPr>
            <a:normAutofit fontScale="90000"/>
          </a:bodyPr>
          <a:lstStyle/>
          <a:p>
            <a:r>
              <a:rPr lang="tr-TR" dirty="0" smtClean="0"/>
              <a:t>Kurumda Okutulan Dersler</a:t>
            </a:r>
            <a:br>
              <a:rPr lang="tr-TR" dirty="0" smtClean="0"/>
            </a:br>
            <a:r>
              <a:rPr lang="tr-TR" dirty="0" smtClean="0"/>
              <a:t>11.Sınıflar</a:t>
            </a:r>
            <a:endParaRPr lang="tr-TR" dirty="0"/>
          </a:p>
        </p:txBody>
      </p:sp>
      <p:sp>
        <p:nvSpPr>
          <p:cNvPr id="6" name="5 İçerik Yer Tutucusu"/>
          <p:cNvSpPr>
            <a:spLocks noGrp="1"/>
          </p:cNvSpPr>
          <p:nvPr>
            <p:ph sz="quarter" idx="1"/>
          </p:nvPr>
        </p:nvSpPr>
        <p:spPr/>
        <p:txBody>
          <a:bodyPr/>
          <a:lstStyle/>
          <a:p>
            <a:endParaRPr lang="tr-TR"/>
          </a:p>
        </p:txBody>
      </p:sp>
      <p:graphicFrame>
        <p:nvGraphicFramePr>
          <p:cNvPr id="26626" name="Object 2"/>
          <p:cNvGraphicFramePr>
            <a:graphicFrameLocks noChangeAspect="1"/>
          </p:cNvGraphicFramePr>
          <p:nvPr/>
        </p:nvGraphicFramePr>
        <p:xfrm>
          <a:off x="188640" y="1331640"/>
          <a:ext cx="6480720" cy="7596336"/>
        </p:xfrm>
        <a:graphic>
          <a:graphicData uri="http://schemas.openxmlformats.org/presentationml/2006/ole">
            <p:oleObj spid="_x0000_s26626" name="Çalışma Sayfası" r:id="rId3" imgW="3667185" imgH="8086576" progId="Excel.Sheet.12">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Metin Yer Tutucusu"/>
          <p:cNvSpPr>
            <a:spLocks noGrp="1"/>
          </p:cNvSpPr>
          <p:nvPr>
            <p:ph type="title"/>
          </p:nvPr>
        </p:nvSpPr>
        <p:spPr/>
        <p:txBody>
          <a:bodyPr>
            <a:normAutofit fontScale="90000"/>
          </a:bodyPr>
          <a:lstStyle/>
          <a:p>
            <a:r>
              <a:rPr lang="tr-TR" dirty="0" smtClean="0"/>
              <a:t>Kurumda Okutulan Dersler</a:t>
            </a:r>
            <a:br>
              <a:rPr lang="tr-TR" dirty="0" smtClean="0"/>
            </a:br>
            <a:r>
              <a:rPr lang="tr-TR" dirty="0" smtClean="0"/>
              <a:t>12.Sınıflar</a:t>
            </a:r>
            <a:endParaRPr lang="tr-TR" dirty="0"/>
          </a:p>
        </p:txBody>
      </p:sp>
      <p:sp>
        <p:nvSpPr>
          <p:cNvPr id="6" name="5 İçerik Yer Tutucusu"/>
          <p:cNvSpPr>
            <a:spLocks noGrp="1"/>
          </p:cNvSpPr>
          <p:nvPr>
            <p:ph sz="quarter" idx="1"/>
          </p:nvPr>
        </p:nvSpPr>
        <p:spPr/>
        <p:txBody>
          <a:bodyPr/>
          <a:lstStyle/>
          <a:p>
            <a:endParaRPr lang="tr-TR"/>
          </a:p>
        </p:txBody>
      </p:sp>
      <p:graphicFrame>
        <p:nvGraphicFramePr>
          <p:cNvPr id="27650" name="Object 2"/>
          <p:cNvGraphicFramePr>
            <a:graphicFrameLocks noChangeAspect="1"/>
          </p:cNvGraphicFramePr>
          <p:nvPr/>
        </p:nvGraphicFramePr>
        <p:xfrm>
          <a:off x="188640" y="1259632"/>
          <a:ext cx="6480720" cy="7704856"/>
        </p:xfrm>
        <a:graphic>
          <a:graphicData uri="http://schemas.openxmlformats.org/presentationml/2006/ole">
            <p:oleObj spid="_x0000_s27650" name="Çalışma Sayfası" r:id="rId3" imgW="3648015" imgH="8086576" progId="Excel.Sheet.12">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İçerik Yer Tutucusu"/>
          <p:cNvGraphicFramePr>
            <a:graphicFrameLocks noGrp="1"/>
          </p:cNvGraphicFramePr>
          <p:nvPr>
            <p:ph sz="quarter" idx="1"/>
          </p:nvPr>
        </p:nvGraphicFramePr>
        <p:xfrm>
          <a:off x="2343150" y="914400"/>
          <a:ext cx="4229100" cy="7801640"/>
        </p:xfrm>
        <a:graphic>
          <a:graphicData uri="http://schemas.openxmlformats.org/drawingml/2006/table">
            <a:tbl>
              <a:tblPr firstRow="1" bandRow="1">
                <a:tableStyleId>{5C22544A-7EE6-4342-B048-85BDC9FD1C3A}</a:tableStyleId>
              </a:tblPr>
              <a:tblGrid>
                <a:gridCol w="2598018"/>
                <a:gridCol w="1631082"/>
              </a:tblGrid>
              <a:tr h="370840">
                <a:tc>
                  <a:txBody>
                    <a:bodyPr/>
                    <a:lstStyle/>
                    <a:p>
                      <a:pPr algn="ctr"/>
                      <a:r>
                        <a:rPr lang="tr-TR" sz="1400" dirty="0" smtClean="0"/>
                        <a:t>Birimlerin İsimleri</a:t>
                      </a:r>
                      <a:endParaRPr lang="tr-TR" sz="1400" dirty="0"/>
                    </a:p>
                  </a:txBody>
                  <a:tcPr/>
                </a:tc>
                <a:tc>
                  <a:txBody>
                    <a:bodyPr/>
                    <a:lstStyle/>
                    <a:p>
                      <a:pPr algn="ctr"/>
                      <a:r>
                        <a:rPr lang="tr-TR" sz="1400" dirty="0" smtClean="0"/>
                        <a:t>Oda Sayısı</a:t>
                      </a:r>
                      <a:endParaRPr lang="tr-TR" sz="1400" dirty="0"/>
                    </a:p>
                  </a:txBody>
                  <a:tcPr/>
                </a:tc>
              </a:tr>
              <a:tr h="370840">
                <a:tc>
                  <a:txBody>
                    <a:bodyPr/>
                    <a:lstStyle/>
                    <a:p>
                      <a:r>
                        <a:rPr lang="tr-TR" sz="1200" smtClean="0"/>
                        <a:t>Müdür </a:t>
                      </a:r>
                      <a:r>
                        <a:rPr lang="tr-TR" sz="1200" baseline="0" smtClean="0"/>
                        <a:t>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Müdür  Yardımcısı Odası</a:t>
                      </a:r>
                      <a:endParaRPr lang="tr-TR" sz="1200" dirty="0"/>
                    </a:p>
                  </a:txBody>
                  <a:tcPr/>
                </a:tc>
                <a:tc>
                  <a:txBody>
                    <a:bodyPr/>
                    <a:lstStyle/>
                    <a:p>
                      <a:r>
                        <a:rPr lang="tr-TR" sz="1200" dirty="0" smtClean="0"/>
                        <a:t>2</a:t>
                      </a:r>
                      <a:endParaRPr lang="tr-TR" sz="1200" dirty="0"/>
                    </a:p>
                  </a:txBody>
                  <a:tcPr/>
                </a:tc>
              </a:tr>
              <a:tr h="384840">
                <a:tc>
                  <a:txBody>
                    <a:bodyPr/>
                    <a:lstStyle/>
                    <a:p>
                      <a:r>
                        <a:rPr lang="tr-TR" sz="1200" dirty="0" smtClean="0"/>
                        <a:t>Memur</a:t>
                      </a:r>
                      <a:r>
                        <a:rPr lang="tr-TR" sz="1200" baseline="0" dirty="0" smtClean="0"/>
                        <a:t>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Okul Aile Birliği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Spor Salonu</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Beden Eğitimi Öğretmen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Spor Salonu Soyunma Odası</a:t>
                      </a:r>
                      <a:endParaRPr lang="tr-TR" sz="1200" dirty="0"/>
                    </a:p>
                  </a:txBody>
                  <a:tcPr/>
                </a:tc>
                <a:tc>
                  <a:txBody>
                    <a:bodyPr/>
                    <a:lstStyle/>
                    <a:p>
                      <a:r>
                        <a:rPr lang="tr-TR" sz="1200" dirty="0" smtClean="0"/>
                        <a:t>2</a:t>
                      </a:r>
                      <a:endParaRPr lang="tr-TR" sz="1200" dirty="0"/>
                    </a:p>
                  </a:txBody>
                  <a:tcPr/>
                </a:tc>
              </a:tr>
              <a:tr h="370840">
                <a:tc>
                  <a:txBody>
                    <a:bodyPr/>
                    <a:lstStyle/>
                    <a:p>
                      <a:r>
                        <a:rPr lang="tr-TR" sz="1200" dirty="0" smtClean="0"/>
                        <a:t>Teknoloji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Rehberlik Odası</a:t>
                      </a:r>
                      <a:endParaRPr lang="tr-TR" sz="1200" dirty="0"/>
                    </a:p>
                  </a:txBody>
                  <a:tcPr/>
                </a:tc>
                <a:tc>
                  <a:txBody>
                    <a:bodyPr/>
                    <a:lstStyle/>
                    <a:p>
                      <a:r>
                        <a:rPr lang="tr-TR" sz="1200" dirty="0" smtClean="0"/>
                        <a:t>2</a:t>
                      </a:r>
                      <a:endParaRPr lang="tr-TR" sz="1200" dirty="0"/>
                    </a:p>
                  </a:txBody>
                  <a:tcPr/>
                </a:tc>
              </a:tr>
              <a:tr h="370840">
                <a:tc>
                  <a:txBody>
                    <a:bodyPr/>
                    <a:lstStyle/>
                    <a:p>
                      <a:r>
                        <a:rPr lang="tr-TR" sz="1200" dirty="0" smtClean="0"/>
                        <a:t>Müzik Salonu</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Çok Amaçlı Salon</a:t>
                      </a:r>
                      <a:endParaRPr lang="tr-TR" sz="1200" dirty="0"/>
                    </a:p>
                  </a:txBody>
                  <a:tcPr/>
                </a:tc>
                <a:tc>
                  <a:txBody>
                    <a:bodyPr/>
                    <a:lstStyle/>
                    <a:p>
                      <a:r>
                        <a:rPr lang="tr-TR" sz="1200" smtClean="0"/>
                        <a:t>1</a:t>
                      </a:r>
                      <a:endParaRPr lang="tr-TR" sz="1200"/>
                    </a:p>
                  </a:txBody>
                  <a:tcPr/>
                </a:tc>
              </a:tr>
              <a:tr h="370840">
                <a:tc>
                  <a:txBody>
                    <a:bodyPr/>
                    <a:lstStyle/>
                    <a:p>
                      <a:r>
                        <a:rPr lang="tr-TR" sz="1200" dirty="0" smtClean="0"/>
                        <a:t>Toplantı Salonu</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Hizmetli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Depo</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Arşiv</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Kantin</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Veli Görüşme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Yemekhane</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Proje </a:t>
                      </a:r>
                      <a:r>
                        <a:rPr lang="tr-TR" sz="1200" baseline="0" dirty="0" smtClean="0"/>
                        <a:t>Çalışma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Edebiyat Birimi Çalışma Odası</a:t>
                      </a:r>
                      <a:endParaRPr lang="tr-TR" sz="1200" dirty="0"/>
                    </a:p>
                  </a:txBody>
                  <a:tcPr/>
                </a:tc>
                <a:tc>
                  <a:txBody>
                    <a:bodyPr/>
                    <a:lstStyle/>
                    <a:p>
                      <a:r>
                        <a:rPr lang="tr-TR" sz="1200" smtClean="0"/>
                        <a:t>1</a:t>
                      </a:r>
                      <a:endParaRPr lang="tr-TR" sz="1200" dirty="0"/>
                    </a:p>
                  </a:txBody>
                  <a:tcPr/>
                </a:tc>
              </a:tr>
            </a:tbl>
          </a:graphicData>
        </a:graphic>
      </p:graphicFrame>
      <p:sp>
        <p:nvSpPr>
          <p:cNvPr id="12" name="7 Metin Yer Tutucusu"/>
          <p:cNvSpPr>
            <a:spLocks noGrp="1"/>
          </p:cNvSpPr>
          <p:nvPr>
            <p:ph type="body" idx="2"/>
          </p:nvPr>
        </p:nvSpPr>
        <p:spPr>
          <a:xfrm>
            <a:off x="1412776" y="265337"/>
            <a:ext cx="5159474" cy="346223"/>
          </a:xfrm>
        </p:spPr>
        <p:txBody>
          <a:bodyPr/>
          <a:lstStyle/>
          <a:p>
            <a:r>
              <a:rPr lang="tr-TR" dirty="0" smtClean="0"/>
              <a:t>Kurumun Birimleri</a:t>
            </a:r>
            <a:endParaRPr lang="tr-TR" dirty="0"/>
          </a:p>
        </p:txBody>
      </p:sp>
      <p:sp>
        <p:nvSpPr>
          <p:cNvPr id="14" name="2 Metin Yer Tutucusu"/>
          <p:cNvSpPr txBox="1">
            <a:spLocks/>
          </p:cNvSpPr>
          <p:nvPr/>
        </p:nvSpPr>
        <p:spPr>
          <a:xfrm rot="16200000">
            <a:off x="-1673656" y="5013964"/>
            <a:ext cx="5544619" cy="1348324"/>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NİŞANTAŞI NURİ  AKIN ANADOLU LİSESİ</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 </a:t>
            </a:r>
            <a:r>
              <a:rPr kumimoji="0" lang="tr-TR" sz="1600" b="0" i="0" u="none" strike="noStrike" kern="1200" cap="none" spc="0" normalizeH="0" baseline="0" noProof="0" dirty="0" smtClean="0">
                <a:ln>
                  <a:noFill/>
                </a:ln>
                <a:solidFill>
                  <a:srgbClr val="FFFFFF"/>
                </a:solidFill>
                <a:effectLst/>
                <a:uLnTx/>
                <a:uFillTx/>
                <a:latin typeface="+mn-lt"/>
                <a:ea typeface="+mn-ea"/>
                <a:cs typeface="+mn-cs"/>
              </a:rPr>
              <a:t>2015-2016 </a:t>
            </a:r>
            <a:r>
              <a:rPr kumimoji="0" lang="tr-TR" sz="1600" b="0" i="0" u="none" strike="noStrike" kern="1200" cap="none" spc="0" normalizeH="0" baseline="0" noProof="0" dirty="0" smtClean="0">
                <a:ln>
                  <a:noFill/>
                </a:ln>
                <a:solidFill>
                  <a:srgbClr val="FFFFFF"/>
                </a:solidFill>
                <a:effectLst/>
                <a:uLnTx/>
                <a:uFillTx/>
                <a:latin typeface="+mn-lt"/>
                <a:ea typeface="+mn-ea"/>
                <a:cs typeface="+mn-cs"/>
              </a:rPr>
              <a:t>EĞİTİM – ÖĞRETİM YILI </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BRİFİNG DOSYASI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pic>
        <p:nvPicPr>
          <p:cNvPr id="15" name="14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İçerik Yer Tutucusu"/>
          <p:cNvGraphicFramePr>
            <a:graphicFrameLocks noGrp="1"/>
          </p:cNvGraphicFramePr>
          <p:nvPr>
            <p:ph sz="quarter" idx="1"/>
          </p:nvPr>
        </p:nvGraphicFramePr>
        <p:xfrm>
          <a:off x="2343150" y="914400"/>
          <a:ext cx="4229100" cy="7430800"/>
        </p:xfrm>
        <a:graphic>
          <a:graphicData uri="http://schemas.openxmlformats.org/drawingml/2006/table">
            <a:tbl>
              <a:tblPr firstRow="1" bandRow="1">
                <a:tableStyleId>{5C22544A-7EE6-4342-B048-85BDC9FD1C3A}</a:tableStyleId>
              </a:tblPr>
              <a:tblGrid>
                <a:gridCol w="2598018"/>
                <a:gridCol w="1631082"/>
              </a:tblGrid>
              <a:tr h="370840">
                <a:tc>
                  <a:txBody>
                    <a:bodyPr/>
                    <a:lstStyle/>
                    <a:p>
                      <a:pPr algn="ctr"/>
                      <a:r>
                        <a:rPr lang="tr-TR" sz="1400" dirty="0" smtClean="0"/>
                        <a:t>Birimlerin İsimleri</a:t>
                      </a:r>
                      <a:endParaRPr lang="tr-TR" sz="1400" dirty="0"/>
                    </a:p>
                  </a:txBody>
                  <a:tcPr/>
                </a:tc>
                <a:tc>
                  <a:txBody>
                    <a:bodyPr/>
                    <a:lstStyle/>
                    <a:p>
                      <a:pPr algn="ctr"/>
                      <a:r>
                        <a:rPr lang="tr-TR" sz="1400" dirty="0" smtClean="0"/>
                        <a:t>Oda Sayısı</a:t>
                      </a:r>
                      <a:endParaRPr lang="tr-TR" sz="1400" dirty="0"/>
                    </a:p>
                  </a:txBody>
                  <a:tcPr/>
                </a:tc>
              </a:tr>
              <a:tr h="370840">
                <a:tc>
                  <a:txBody>
                    <a:bodyPr/>
                    <a:lstStyle/>
                    <a:p>
                      <a:r>
                        <a:rPr lang="tr-TR" sz="1200" dirty="0" smtClean="0"/>
                        <a:t>Yabancı Dil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Fizik </a:t>
                      </a:r>
                      <a:r>
                        <a:rPr lang="tr-TR" sz="1200" dirty="0" err="1" smtClean="0"/>
                        <a:t>Laboratuvarı</a:t>
                      </a:r>
                      <a:endParaRPr lang="tr-TR" sz="1200" dirty="0"/>
                    </a:p>
                  </a:txBody>
                  <a:tcPr/>
                </a:tc>
                <a:tc>
                  <a:txBody>
                    <a:bodyPr/>
                    <a:lstStyle/>
                    <a:p>
                      <a:r>
                        <a:rPr lang="tr-TR" sz="1200" dirty="0" smtClean="0"/>
                        <a:t>1</a:t>
                      </a:r>
                      <a:endParaRPr lang="tr-TR" sz="1200" dirty="0"/>
                    </a:p>
                  </a:txBody>
                  <a:tcPr/>
                </a:tc>
              </a:tr>
              <a:tr h="384840">
                <a:tc>
                  <a:txBody>
                    <a:bodyPr/>
                    <a:lstStyle/>
                    <a:p>
                      <a:r>
                        <a:rPr lang="tr-TR" sz="1200" dirty="0" smtClean="0"/>
                        <a:t>Kimya</a:t>
                      </a:r>
                      <a:r>
                        <a:rPr lang="tr-TR" sz="1200" baseline="0" dirty="0" smtClean="0"/>
                        <a:t> </a:t>
                      </a:r>
                      <a:r>
                        <a:rPr lang="tr-TR" sz="1200" baseline="0" dirty="0" err="1" smtClean="0"/>
                        <a:t>Laboratuvarı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Biyoloji </a:t>
                      </a:r>
                      <a:r>
                        <a:rPr lang="tr-TR" sz="1200" dirty="0" err="1" smtClean="0"/>
                        <a:t>Laboratuvarı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Dini İlimler Zümre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Öğretmenler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Mutfak</a:t>
                      </a:r>
                      <a:r>
                        <a:rPr lang="tr-TR" sz="1200" baseline="0" dirty="0" smtClean="0"/>
                        <a:t> </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Satranç Odası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Uzaktan</a:t>
                      </a:r>
                      <a:r>
                        <a:rPr lang="tr-TR" sz="1200" baseline="0" dirty="0" smtClean="0"/>
                        <a:t> Eğitim Merkezi (</a:t>
                      </a:r>
                      <a:r>
                        <a:rPr lang="tr-TR" sz="1200" baseline="0" dirty="0" err="1" smtClean="0"/>
                        <a:t>Uzem</a:t>
                      </a:r>
                      <a:r>
                        <a:rPr lang="tr-TR" sz="1200" baseline="0" dirty="0" smtClean="0"/>
                        <a:t>)</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Kalorifer Dairesi</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İnternet Kabin Odası</a:t>
                      </a:r>
                      <a:endParaRPr lang="tr-TR" sz="1200" dirty="0"/>
                    </a:p>
                  </a:txBody>
                  <a:tcPr/>
                </a:tc>
                <a:tc>
                  <a:txBody>
                    <a:bodyPr/>
                    <a:lstStyle/>
                    <a:p>
                      <a:r>
                        <a:rPr lang="tr-TR" sz="1200" dirty="0" smtClean="0"/>
                        <a:t>2</a:t>
                      </a:r>
                      <a:endParaRPr lang="tr-TR" sz="1200" dirty="0"/>
                    </a:p>
                  </a:txBody>
                  <a:tcPr/>
                </a:tc>
              </a:tr>
              <a:tr h="370840">
                <a:tc>
                  <a:txBody>
                    <a:bodyPr/>
                    <a:lstStyle/>
                    <a:p>
                      <a:r>
                        <a:rPr lang="tr-TR" sz="1200" dirty="0" smtClean="0"/>
                        <a:t>Konferans Salonu</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Kütüphane</a:t>
                      </a:r>
                      <a:r>
                        <a:rPr lang="tr-TR" sz="1200" baseline="0" dirty="0" smtClean="0"/>
                        <a:t> </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Resim</a:t>
                      </a:r>
                      <a:r>
                        <a:rPr lang="tr-TR" sz="1200" baseline="0" dirty="0" smtClean="0"/>
                        <a:t> Atölyesi</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Edebiyat  Zümre</a:t>
                      </a:r>
                      <a:r>
                        <a:rPr lang="tr-TR" sz="1200" baseline="0" dirty="0" smtClean="0"/>
                        <a:t> Odası</a:t>
                      </a:r>
                      <a:endParaRPr lang="tr-TR" sz="1200" dirty="0"/>
                    </a:p>
                  </a:txBody>
                  <a:tcPr/>
                </a:tc>
                <a:tc>
                  <a:txBody>
                    <a:bodyPr/>
                    <a:lstStyle/>
                    <a:p>
                      <a:r>
                        <a:rPr lang="tr-TR" sz="1200" dirty="0" smtClean="0"/>
                        <a:t>1</a:t>
                      </a:r>
                      <a:endParaRPr lang="tr-TR" sz="1200" dirty="0"/>
                    </a:p>
                  </a:txBody>
                  <a:tcPr/>
                </a:tc>
              </a:tr>
              <a:tr h="370840">
                <a:tc>
                  <a:txBody>
                    <a:bodyPr/>
                    <a:lstStyle/>
                    <a:p>
                      <a:endParaRPr lang="tr-TR" sz="1200" dirty="0"/>
                    </a:p>
                  </a:txBody>
                  <a:tcPr/>
                </a:tc>
                <a:tc>
                  <a:txBody>
                    <a:bodyPr/>
                    <a:lstStyle/>
                    <a:p>
                      <a:endParaRPr lang="tr-TR" sz="1200" dirty="0"/>
                    </a:p>
                  </a:txBody>
                  <a:tcPr/>
                </a:tc>
              </a:tr>
              <a:tr h="370840">
                <a:tc>
                  <a:txBody>
                    <a:bodyPr/>
                    <a:lstStyle/>
                    <a:p>
                      <a:endParaRPr lang="tr-TR" sz="1200" dirty="0"/>
                    </a:p>
                  </a:txBody>
                  <a:tcPr/>
                </a:tc>
                <a:tc>
                  <a:txBody>
                    <a:bodyPr/>
                    <a:lstStyle/>
                    <a:p>
                      <a:endParaRPr lang="tr-TR" sz="1200" dirty="0"/>
                    </a:p>
                  </a:txBody>
                  <a:tcPr/>
                </a:tc>
              </a:tr>
              <a:tr h="370840">
                <a:tc>
                  <a:txBody>
                    <a:bodyPr/>
                    <a:lstStyle/>
                    <a:p>
                      <a:endParaRPr lang="tr-TR" sz="1200" dirty="0"/>
                    </a:p>
                  </a:txBody>
                  <a:tcPr/>
                </a:tc>
                <a:tc>
                  <a:txBody>
                    <a:bodyPr/>
                    <a:lstStyle/>
                    <a:p>
                      <a:endParaRPr lang="tr-TR" sz="1200" dirty="0"/>
                    </a:p>
                  </a:txBody>
                  <a:tcPr/>
                </a:tc>
              </a:tr>
              <a:tr h="370840">
                <a:tc>
                  <a:txBody>
                    <a:bodyPr/>
                    <a:lstStyle/>
                    <a:p>
                      <a:endParaRPr lang="tr-TR" sz="1200" dirty="0"/>
                    </a:p>
                  </a:txBody>
                  <a:tcPr/>
                </a:tc>
                <a:tc>
                  <a:txBody>
                    <a:bodyPr/>
                    <a:lstStyle/>
                    <a:p>
                      <a:endParaRPr lang="tr-TR" sz="1200" dirty="0"/>
                    </a:p>
                  </a:txBody>
                  <a:tcPr/>
                </a:tc>
              </a:tr>
            </a:tbl>
          </a:graphicData>
        </a:graphic>
      </p:graphicFrame>
      <p:sp>
        <p:nvSpPr>
          <p:cNvPr id="5" name="4 Metin Yer Tutucusu"/>
          <p:cNvSpPr>
            <a:spLocks noGrp="1"/>
          </p:cNvSpPr>
          <p:nvPr>
            <p:ph type="body" idx="2"/>
          </p:nvPr>
        </p:nvSpPr>
        <p:spPr/>
        <p:txBody>
          <a:bodyPr/>
          <a:lstStyle/>
          <a:p>
            <a:endParaRPr lang="tr-TR" dirty="0" smtClean="0"/>
          </a:p>
          <a:p>
            <a:endParaRPr lang="tr-TR" dirty="0"/>
          </a:p>
        </p:txBody>
      </p:sp>
      <p:sp>
        <p:nvSpPr>
          <p:cNvPr id="6"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smtClean="0">
                <a:ln>
                  <a:noFill/>
                </a:ln>
                <a:solidFill>
                  <a:srgbClr val="FFFFFF"/>
                </a:solidFill>
                <a:effectLst/>
                <a:uLnTx/>
                <a:uFillTx/>
                <a:latin typeface="+mn-lt"/>
                <a:ea typeface="+mn-ea"/>
                <a:cs typeface="+mn-cs"/>
              </a:rPr>
              <a:t>Kurumun Birimleri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7" name="2 Metin Yer Tutucusu"/>
          <p:cNvSpPr txBox="1">
            <a:spLocks/>
          </p:cNvSpPr>
          <p:nvPr/>
        </p:nvSpPr>
        <p:spPr>
          <a:xfrm rot="16200000">
            <a:off x="-1673656" y="5013964"/>
            <a:ext cx="5544619" cy="1348324"/>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NİŞANTAŞI NURİ  AKIN ANADOLU LİSESİ</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 </a:t>
            </a:r>
            <a:r>
              <a:rPr kumimoji="0" lang="tr-TR" sz="1600" b="0" i="0" u="none" strike="noStrike" kern="1200" cap="none" spc="0" normalizeH="0" baseline="0" noProof="0" dirty="0" smtClean="0">
                <a:ln>
                  <a:noFill/>
                </a:ln>
                <a:solidFill>
                  <a:srgbClr val="FFFFFF"/>
                </a:solidFill>
                <a:effectLst/>
                <a:uLnTx/>
                <a:uFillTx/>
                <a:latin typeface="+mn-lt"/>
                <a:ea typeface="+mn-ea"/>
                <a:cs typeface="+mn-cs"/>
              </a:rPr>
              <a:t>2015-2016 </a:t>
            </a:r>
            <a:r>
              <a:rPr kumimoji="0" lang="tr-TR" sz="1600" b="0" i="0" u="none" strike="noStrike" kern="1200" cap="none" spc="0" normalizeH="0" baseline="0" noProof="0" dirty="0" smtClean="0">
                <a:ln>
                  <a:noFill/>
                </a:ln>
                <a:solidFill>
                  <a:srgbClr val="FFFFFF"/>
                </a:solidFill>
                <a:effectLst/>
                <a:uLnTx/>
                <a:uFillTx/>
                <a:latin typeface="+mn-lt"/>
                <a:ea typeface="+mn-ea"/>
                <a:cs typeface="+mn-cs"/>
              </a:rPr>
              <a:t>EĞİTİM – ÖĞRETİM YILI </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BRİFİNG DOSYASI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pic>
        <p:nvPicPr>
          <p:cNvPr id="8" name="7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İçerik Yer Tutucusu"/>
          <p:cNvGraphicFramePr>
            <a:graphicFrameLocks noGrp="1"/>
          </p:cNvGraphicFramePr>
          <p:nvPr>
            <p:ph sz="quarter" idx="1"/>
          </p:nvPr>
        </p:nvGraphicFramePr>
        <p:xfrm>
          <a:off x="2343150" y="914400"/>
          <a:ext cx="4229100" cy="6934200"/>
        </p:xfrm>
        <a:graphic>
          <a:graphicData uri="http://schemas.openxmlformats.org/drawingml/2006/table">
            <a:tbl>
              <a:tblPr firstRow="1" bandRow="1">
                <a:tableStyleId>{5C22544A-7EE6-4342-B048-85BDC9FD1C3A}</a:tableStyleId>
              </a:tblPr>
              <a:tblGrid>
                <a:gridCol w="2598018"/>
                <a:gridCol w="1631082"/>
              </a:tblGrid>
              <a:tr h="370840">
                <a:tc>
                  <a:txBody>
                    <a:bodyPr/>
                    <a:lstStyle/>
                    <a:p>
                      <a:pPr algn="ctr"/>
                      <a:r>
                        <a:rPr lang="tr-TR" sz="1400" dirty="0" smtClean="0"/>
                        <a:t>Birimlerin İsimleri</a:t>
                      </a:r>
                      <a:endParaRPr lang="tr-TR" sz="1400" dirty="0"/>
                    </a:p>
                  </a:txBody>
                  <a:tcPr/>
                </a:tc>
                <a:tc>
                  <a:txBody>
                    <a:bodyPr/>
                    <a:lstStyle/>
                    <a:p>
                      <a:pPr algn="ctr"/>
                      <a:r>
                        <a:rPr lang="tr-TR" sz="1400" dirty="0" smtClean="0"/>
                        <a:t>Oda Sayısı</a:t>
                      </a:r>
                      <a:endParaRPr lang="tr-TR" sz="1400" dirty="0"/>
                    </a:p>
                  </a:txBody>
                  <a:tcPr/>
                </a:tc>
              </a:tr>
              <a:tr h="370840">
                <a:tc>
                  <a:txBody>
                    <a:bodyPr/>
                    <a:lstStyle/>
                    <a:p>
                      <a:r>
                        <a:rPr lang="tr-TR" sz="1200" dirty="0" smtClean="0"/>
                        <a:t>Okuldaki Toplam Öğrenci Sayısı</a:t>
                      </a:r>
                      <a:endParaRPr lang="tr-TR" sz="1200" dirty="0"/>
                    </a:p>
                  </a:txBody>
                  <a:tcPr/>
                </a:tc>
                <a:tc>
                  <a:txBody>
                    <a:bodyPr/>
                    <a:lstStyle/>
                    <a:p>
                      <a:r>
                        <a:rPr lang="tr-TR" sz="1200" dirty="0" smtClean="0"/>
                        <a:t>715</a:t>
                      </a:r>
                      <a:endParaRPr lang="tr-TR" sz="1200" dirty="0"/>
                    </a:p>
                  </a:txBody>
                  <a:tcPr/>
                </a:tc>
              </a:tr>
              <a:tr h="370840">
                <a:tc>
                  <a:txBody>
                    <a:bodyPr/>
                    <a:lstStyle/>
                    <a:p>
                      <a:r>
                        <a:rPr lang="tr-TR" sz="1200" dirty="0" smtClean="0"/>
                        <a:t>Toplam Derslik Sayısı</a:t>
                      </a:r>
                      <a:endParaRPr lang="tr-TR" sz="1200" dirty="0"/>
                    </a:p>
                  </a:txBody>
                  <a:tcPr/>
                </a:tc>
                <a:tc>
                  <a:txBody>
                    <a:bodyPr/>
                    <a:lstStyle/>
                    <a:p>
                      <a:r>
                        <a:rPr lang="tr-TR" sz="1200" dirty="0" smtClean="0"/>
                        <a:t>24</a:t>
                      </a:r>
                      <a:endParaRPr lang="tr-TR" sz="1200" dirty="0"/>
                    </a:p>
                  </a:txBody>
                  <a:tcPr/>
                </a:tc>
              </a:tr>
              <a:tr h="384840">
                <a:tc>
                  <a:txBody>
                    <a:bodyPr/>
                    <a:lstStyle/>
                    <a:p>
                      <a:r>
                        <a:rPr lang="tr-TR" sz="1200" dirty="0" smtClean="0"/>
                        <a:t>Derslik Başına Düşen Öğrenci Sayısı</a:t>
                      </a:r>
                      <a:endParaRPr lang="tr-TR" sz="1200" dirty="0"/>
                    </a:p>
                  </a:txBody>
                  <a:tcPr/>
                </a:tc>
                <a:tc>
                  <a:txBody>
                    <a:bodyPr/>
                    <a:lstStyle/>
                    <a:p>
                      <a:r>
                        <a:rPr lang="tr-TR" sz="1200" dirty="0" smtClean="0"/>
                        <a:t>29,7</a:t>
                      </a:r>
                      <a:endParaRPr lang="tr-TR" sz="1200" dirty="0"/>
                    </a:p>
                  </a:txBody>
                  <a:tcPr/>
                </a:tc>
              </a:tr>
              <a:tr h="370840">
                <a:tc>
                  <a:txBody>
                    <a:bodyPr/>
                    <a:lstStyle/>
                    <a:p>
                      <a:r>
                        <a:rPr lang="tr-TR" sz="1200" dirty="0" smtClean="0"/>
                        <a:t>Toplam Şube</a:t>
                      </a:r>
                      <a:r>
                        <a:rPr lang="tr-TR" sz="1200" baseline="0" dirty="0" smtClean="0"/>
                        <a:t> Sayısı</a:t>
                      </a:r>
                      <a:endParaRPr lang="tr-TR" sz="1200" dirty="0"/>
                    </a:p>
                  </a:txBody>
                  <a:tcPr/>
                </a:tc>
                <a:tc>
                  <a:txBody>
                    <a:bodyPr/>
                    <a:lstStyle/>
                    <a:p>
                      <a:r>
                        <a:rPr lang="tr-TR" sz="1200" dirty="0" smtClean="0"/>
                        <a:t>24</a:t>
                      </a:r>
                      <a:endParaRPr lang="tr-TR" sz="1200" dirty="0"/>
                    </a:p>
                  </a:txBody>
                  <a:tcPr/>
                </a:tc>
              </a:tr>
              <a:tr h="370840">
                <a:tc>
                  <a:txBody>
                    <a:bodyPr/>
                    <a:lstStyle/>
                    <a:p>
                      <a:r>
                        <a:rPr lang="tr-TR" sz="1200" dirty="0" smtClean="0"/>
                        <a:t>Toplam Yönetici Sayısı</a:t>
                      </a:r>
                      <a:endParaRPr lang="tr-TR" sz="1200" dirty="0"/>
                    </a:p>
                  </a:txBody>
                  <a:tcPr/>
                </a:tc>
                <a:tc>
                  <a:txBody>
                    <a:bodyPr/>
                    <a:lstStyle/>
                    <a:p>
                      <a:r>
                        <a:rPr lang="tr-TR" sz="1200" dirty="0" smtClean="0"/>
                        <a:t>3</a:t>
                      </a:r>
                      <a:endParaRPr lang="tr-TR" sz="1200" dirty="0"/>
                    </a:p>
                  </a:txBody>
                  <a:tcPr/>
                </a:tc>
              </a:tr>
              <a:tr h="370840">
                <a:tc>
                  <a:txBody>
                    <a:bodyPr/>
                    <a:lstStyle/>
                    <a:p>
                      <a:r>
                        <a:rPr lang="tr-TR" sz="1200" dirty="0" smtClean="0"/>
                        <a:t>Toplam</a:t>
                      </a:r>
                      <a:r>
                        <a:rPr lang="tr-TR" sz="1200" baseline="0" dirty="0" smtClean="0"/>
                        <a:t> Kadrolu Öğretmen Sayısı</a:t>
                      </a:r>
                      <a:endParaRPr lang="tr-TR" sz="1200" dirty="0"/>
                    </a:p>
                  </a:txBody>
                  <a:tcPr/>
                </a:tc>
                <a:tc>
                  <a:txBody>
                    <a:bodyPr/>
                    <a:lstStyle/>
                    <a:p>
                      <a:r>
                        <a:rPr lang="tr-TR" sz="1200" dirty="0" smtClean="0"/>
                        <a:t>50</a:t>
                      </a:r>
                      <a:endParaRPr lang="tr-TR" sz="1200" dirty="0"/>
                    </a:p>
                  </a:txBody>
                  <a:tcPr/>
                </a:tc>
              </a:tr>
              <a:tr h="370840">
                <a:tc>
                  <a:txBody>
                    <a:bodyPr/>
                    <a:lstStyle/>
                    <a:p>
                      <a:r>
                        <a:rPr lang="tr-TR" sz="1200" dirty="0" smtClean="0"/>
                        <a:t>Toplam Ücretli</a:t>
                      </a:r>
                      <a:r>
                        <a:rPr lang="tr-TR" sz="1200" baseline="0" dirty="0" smtClean="0"/>
                        <a:t> Öğretmen Sayısı</a:t>
                      </a:r>
                      <a:endParaRPr lang="tr-TR" sz="1200" dirty="0"/>
                    </a:p>
                  </a:txBody>
                  <a:tcPr/>
                </a:tc>
                <a:tc>
                  <a:txBody>
                    <a:bodyPr/>
                    <a:lstStyle/>
                    <a:p>
                      <a:r>
                        <a:rPr lang="tr-TR" sz="1200" dirty="0" smtClean="0"/>
                        <a:t>1</a:t>
                      </a:r>
                      <a:endParaRPr lang="tr-TR" sz="1200" dirty="0"/>
                    </a:p>
                  </a:txBody>
                  <a:tcPr/>
                </a:tc>
              </a:tr>
              <a:tr h="370840">
                <a:tc>
                  <a:txBody>
                    <a:bodyPr/>
                    <a:lstStyle/>
                    <a:p>
                      <a:r>
                        <a:rPr lang="tr-TR" sz="1200" dirty="0" smtClean="0"/>
                        <a:t>Lise 1.sınıf Şube  / Öğrenci Sayısı</a:t>
                      </a:r>
                      <a:endParaRPr lang="tr-TR" sz="1200" dirty="0"/>
                    </a:p>
                  </a:txBody>
                  <a:tcPr/>
                </a:tc>
                <a:tc>
                  <a:txBody>
                    <a:bodyPr/>
                    <a:lstStyle/>
                    <a:p>
                      <a:r>
                        <a:rPr lang="tr-TR" sz="1200" baseline="0" dirty="0" smtClean="0"/>
                        <a:t>8- 259</a:t>
                      </a:r>
                      <a:endParaRPr lang="tr-TR"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Lise 2.sınıf Şube  / Öğrenci Sayısı</a:t>
                      </a:r>
                    </a:p>
                    <a:p>
                      <a:endParaRPr lang="tr-TR" sz="1200" dirty="0"/>
                    </a:p>
                  </a:txBody>
                  <a:tcPr/>
                </a:tc>
                <a:tc>
                  <a:txBody>
                    <a:bodyPr/>
                    <a:lstStyle/>
                    <a:p>
                      <a:r>
                        <a:rPr lang="tr-TR" sz="1200" dirty="0" smtClean="0"/>
                        <a:t>6 -</a:t>
                      </a:r>
                      <a:r>
                        <a:rPr lang="tr-TR" sz="1200" baseline="0" dirty="0" smtClean="0"/>
                        <a:t> 204</a:t>
                      </a:r>
                      <a:endParaRPr lang="tr-TR"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Lise 3.sınıf Şube  / Öğrenci Sayısı</a:t>
                      </a:r>
                    </a:p>
                    <a:p>
                      <a:endParaRPr lang="tr-TR" sz="1200" dirty="0"/>
                    </a:p>
                  </a:txBody>
                  <a:tcPr/>
                </a:tc>
                <a:tc>
                  <a:txBody>
                    <a:bodyPr/>
                    <a:lstStyle/>
                    <a:p>
                      <a:r>
                        <a:rPr lang="tr-TR" sz="1200" baseline="0" dirty="0" smtClean="0"/>
                        <a:t>8 - 205</a:t>
                      </a:r>
                      <a:endParaRPr lang="tr-TR" sz="1200" dirty="0"/>
                    </a:p>
                  </a:txBody>
                  <a:tcPr/>
                </a:tc>
              </a:tr>
              <a:tr h="370840">
                <a:tc>
                  <a:txBody>
                    <a:bodyPr/>
                    <a:lstStyle/>
                    <a:p>
                      <a:r>
                        <a:rPr lang="tr-TR" sz="1200" dirty="0" smtClean="0"/>
                        <a:t>Lise 4</a:t>
                      </a:r>
                      <a:r>
                        <a:rPr lang="tr-TR" sz="1200" baseline="0" dirty="0" smtClean="0"/>
                        <a:t> . </a:t>
                      </a:r>
                      <a:r>
                        <a:rPr lang="tr-TR" sz="1200" dirty="0" smtClean="0"/>
                        <a:t>sınıf Şube  / Öğrenci Sayısı</a:t>
                      </a:r>
                      <a:endParaRPr lang="tr-TR" sz="1200" dirty="0"/>
                    </a:p>
                  </a:txBody>
                  <a:tcPr/>
                </a:tc>
                <a:tc>
                  <a:txBody>
                    <a:bodyPr/>
                    <a:lstStyle/>
                    <a:p>
                      <a:r>
                        <a:rPr lang="tr-TR" sz="1200" baseline="0" dirty="0" smtClean="0"/>
                        <a:t>3 - 47</a:t>
                      </a:r>
                      <a:endParaRPr lang="tr-TR" sz="1200" dirty="0"/>
                    </a:p>
                  </a:txBody>
                  <a:tcPr/>
                </a:tc>
              </a:tr>
              <a:tr h="370840">
                <a:tc>
                  <a:txBody>
                    <a:bodyPr/>
                    <a:lstStyle/>
                    <a:p>
                      <a:r>
                        <a:rPr lang="tr-TR" sz="1200" dirty="0" smtClean="0"/>
                        <a:t>Toplam Kız Öğrenci Sayısı</a:t>
                      </a:r>
                      <a:endParaRPr lang="tr-TR" sz="1200" dirty="0"/>
                    </a:p>
                  </a:txBody>
                  <a:tcPr/>
                </a:tc>
                <a:tc>
                  <a:txBody>
                    <a:bodyPr/>
                    <a:lstStyle/>
                    <a:p>
                      <a:r>
                        <a:rPr lang="tr-TR" sz="1200" dirty="0" smtClean="0"/>
                        <a:t>379</a:t>
                      </a:r>
                      <a:endParaRPr lang="tr-TR" sz="1200" dirty="0"/>
                    </a:p>
                  </a:txBody>
                  <a:tcPr/>
                </a:tc>
              </a:tr>
              <a:tr h="370840">
                <a:tc>
                  <a:txBody>
                    <a:bodyPr/>
                    <a:lstStyle/>
                    <a:p>
                      <a:r>
                        <a:rPr lang="tr-TR" sz="1200" dirty="0" smtClean="0"/>
                        <a:t>Toplam</a:t>
                      </a:r>
                      <a:r>
                        <a:rPr lang="tr-TR" sz="1200" baseline="0" dirty="0" smtClean="0"/>
                        <a:t> Erkek Öğrenci Sayısı</a:t>
                      </a:r>
                      <a:endParaRPr lang="tr-TR" sz="1200" dirty="0"/>
                    </a:p>
                  </a:txBody>
                  <a:tcPr/>
                </a:tc>
                <a:tc>
                  <a:txBody>
                    <a:bodyPr/>
                    <a:lstStyle/>
                    <a:p>
                      <a:r>
                        <a:rPr lang="tr-TR" sz="1200" dirty="0" smtClean="0"/>
                        <a:t>326</a:t>
                      </a:r>
                      <a:endParaRPr lang="tr-TR" sz="1200" dirty="0"/>
                    </a:p>
                  </a:txBody>
                  <a:tcPr/>
                </a:tc>
              </a:tr>
              <a:tr h="370840">
                <a:tc>
                  <a:txBody>
                    <a:bodyPr/>
                    <a:lstStyle/>
                    <a:p>
                      <a:r>
                        <a:rPr lang="tr-TR" sz="1200" dirty="0" smtClean="0"/>
                        <a:t>Toplam Şube Sayısı</a:t>
                      </a:r>
                      <a:endParaRPr lang="tr-TR" sz="1200" dirty="0"/>
                    </a:p>
                  </a:txBody>
                  <a:tcPr/>
                </a:tc>
                <a:tc>
                  <a:txBody>
                    <a:bodyPr/>
                    <a:lstStyle/>
                    <a:p>
                      <a:r>
                        <a:rPr lang="tr-TR" sz="1200" dirty="0" smtClean="0"/>
                        <a:t>24</a:t>
                      </a:r>
                      <a:endParaRPr lang="tr-TR" sz="1200" dirty="0"/>
                    </a:p>
                  </a:txBody>
                  <a:tcPr/>
                </a:tc>
              </a:tr>
              <a:tr h="370840">
                <a:tc>
                  <a:txBody>
                    <a:bodyPr/>
                    <a:lstStyle/>
                    <a:p>
                      <a:r>
                        <a:rPr lang="tr-TR" sz="1200" dirty="0" smtClean="0"/>
                        <a:t>Şube</a:t>
                      </a:r>
                      <a:r>
                        <a:rPr lang="tr-TR" sz="1200" baseline="0" dirty="0" smtClean="0"/>
                        <a:t> Başına Düşen Öğrenci Sayısı</a:t>
                      </a:r>
                      <a:endParaRPr lang="tr-TR" sz="1200" dirty="0"/>
                    </a:p>
                  </a:txBody>
                  <a:tcPr/>
                </a:tc>
                <a:tc>
                  <a:txBody>
                    <a:bodyPr/>
                    <a:lstStyle/>
                    <a:p>
                      <a:r>
                        <a:rPr lang="tr-TR" sz="1200" smtClean="0"/>
                        <a:t>29,7</a:t>
                      </a:r>
                      <a:endParaRPr lang="tr-TR" sz="1200" dirty="0"/>
                    </a:p>
                  </a:txBody>
                  <a:tcPr/>
                </a:tc>
              </a:tr>
              <a:tr h="370840">
                <a:tc>
                  <a:txBody>
                    <a:bodyPr/>
                    <a:lstStyle/>
                    <a:p>
                      <a:endParaRPr lang="tr-TR" sz="1200" dirty="0"/>
                    </a:p>
                  </a:txBody>
                  <a:tcPr/>
                </a:tc>
                <a:tc>
                  <a:txBody>
                    <a:bodyPr/>
                    <a:lstStyle/>
                    <a:p>
                      <a:endParaRPr lang="tr-TR" sz="1200" dirty="0"/>
                    </a:p>
                  </a:txBody>
                  <a:tcPr/>
                </a:tc>
              </a:tr>
              <a:tr h="370840">
                <a:tc>
                  <a:txBody>
                    <a:bodyPr/>
                    <a:lstStyle/>
                    <a:p>
                      <a:endParaRPr lang="tr-TR" sz="1200" dirty="0"/>
                    </a:p>
                  </a:txBody>
                  <a:tcPr/>
                </a:tc>
                <a:tc>
                  <a:txBody>
                    <a:bodyPr/>
                    <a:lstStyle/>
                    <a:p>
                      <a:endParaRPr lang="tr-TR" sz="1200" dirty="0"/>
                    </a:p>
                  </a:txBody>
                  <a:tcPr/>
                </a:tc>
              </a:tr>
            </a:tbl>
          </a:graphicData>
        </a:graphic>
      </p:graphicFrame>
      <p:sp>
        <p:nvSpPr>
          <p:cNvPr id="3" name="7 Metin Yer Tutucusu"/>
          <p:cNvSpPr>
            <a:spLocks noGrp="1"/>
          </p:cNvSpPr>
          <p:nvPr>
            <p:ph type="body" idx="2"/>
          </p:nvPr>
        </p:nvSpPr>
        <p:spPr>
          <a:xfrm>
            <a:off x="1412776" y="265337"/>
            <a:ext cx="5159474" cy="346223"/>
          </a:xfrm>
        </p:spPr>
        <p:txBody>
          <a:bodyPr/>
          <a:lstStyle/>
          <a:p>
            <a:r>
              <a:rPr lang="tr-TR" dirty="0" smtClean="0"/>
              <a:t>Öğretmen , Öğrenci ve Sınıflara İlişkin istatistikler</a:t>
            </a:r>
            <a:endParaRPr lang="tr-TR" dirty="0"/>
          </a:p>
        </p:txBody>
      </p:sp>
      <p:sp>
        <p:nvSpPr>
          <p:cNvPr id="5" name="2 Metin Yer Tutucusu"/>
          <p:cNvSpPr txBox="1">
            <a:spLocks/>
          </p:cNvSpPr>
          <p:nvPr/>
        </p:nvSpPr>
        <p:spPr>
          <a:xfrm rot="16200000">
            <a:off x="-1673656" y="5013964"/>
            <a:ext cx="5544619" cy="1348324"/>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NİŞANTAŞI NURİ  AKIN ANADOLU LİSESİ</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 </a:t>
            </a:r>
            <a:r>
              <a:rPr kumimoji="0" lang="tr-TR" sz="1600" b="0" i="0" u="none" strike="noStrike" kern="1200" cap="none" spc="0" normalizeH="0" baseline="0" noProof="0" dirty="0" smtClean="0">
                <a:ln>
                  <a:noFill/>
                </a:ln>
                <a:solidFill>
                  <a:srgbClr val="FFFFFF"/>
                </a:solidFill>
                <a:effectLst/>
                <a:uLnTx/>
                <a:uFillTx/>
                <a:latin typeface="+mn-lt"/>
                <a:ea typeface="+mn-ea"/>
                <a:cs typeface="+mn-cs"/>
              </a:rPr>
              <a:t>2015-2016 </a:t>
            </a:r>
            <a:r>
              <a:rPr kumimoji="0" lang="tr-TR" sz="1600" b="0" i="0" u="none" strike="noStrike" kern="1200" cap="none" spc="0" normalizeH="0" baseline="0" noProof="0" dirty="0" smtClean="0">
                <a:ln>
                  <a:noFill/>
                </a:ln>
                <a:solidFill>
                  <a:srgbClr val="FFFFFF"/>
                </a:solidFill>
                <a:effectLst/>
                <a:uLnTx/>
                <a:uFillTx/>
                <a:latin typeface="+mn-lt"/>
                <a:ea typeface="+mn-ea"/>
                <a:cs typeface="+mn-cs"/>
              </a:rPr>
              <a:t>EĞİTİM – ÖĞRETİM YILI </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BRİFİNG DOSYASI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pic>
        <p:nvPicPr>
          <p:cNvPr id="6" name="5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Metin Yer Tutucusu"/>
          <p:cNvSpPr>
            <a:spLocks noGrp="1"/>
          </p:cNvSpPr>
          <p:nvPr>
            <p:ph type="body" idx="2"/>
          </p:nvPr>
        </p:nvSpPr>
        <p:spPr>
          <a:xfrm>
            <a:off x="1412776" y="265337"/>
            <a:ext cx="5159474" cy="346223"/>
          </a:xfrm>
        </p:spPr>
        <p:txBody>
          <a:bodyPr/>
          <a:lstStyle/>
          <a:p>
            <a:r>
              <a:rPr lang="tr-TR" dirty="0" smtClean="0"/>
              <a:t>Öğretmen Bilgileri ve Branşlara Göre Dağılımları</a:t>
            </a:r>
            <a:endParaRPr lang="tr-TR" dirty="0"/>
          </a:p>
        </p:txBody>
      </p:sp>
      <p:graphicFrame>
        <p:nvGraphicFramePr>
          <p:cNvPr id="5" name="4 İçerik Yer Tutucusu"/>
          <p:cNvGraphicFramePr>
            <a:graphicFrameLocks noGrp="1"/>
          </p:cNvGraphicFramePr>
          <p:nvPr>
            <p:ph sz="quarter" idx="1"/>
          </p:nvPr>
        </p:nvGraphicFramePr>
        <p:xfrm>
          <a:off x="2343150" y="914400"/>
          <a:ext cx="4229100" cy="7460615"/>
        </p:xfrm>
        <a:graphic>
          <a:graphicData uri="http://schemas.openxmlformats.org/drawingml/2006/table">
            <a:tbl>
              <a:tblPr firstRow="1" bandRow="1">
                <a:tableStyleId>{5C22544A-7EE6-4342-B048-85BDC9FD1C3A}</a:tableStyleId>
              </a:tblPr>
              <a:tblGrid>
                <a:gridCol w="284471"/>
                <a:gridCol w="982615"/>
                <a:gridCol w="1481007"/>
                <a:gridCol w="1481007"/>
              </a:tblGrid>
              <a:tr h="129208">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r>
              <a:tr h="370840">
                <a:tc>
                  <a:txBody>
                    <a:bodyPr/>
                    <a:lstStyle/>
                    <a:p>
                      <a:pPr algn="ctr" fontAlgn="b"/>
                      <a:r>
                        <a:rPr lang="tr-TR" sz="1100" b="1" i="0" u="none" strike="noStrike" dirty="0">
                          <a:solidFill>
                            <a:srgbClr val="000000"/>
                          </a:solidFill>
                          <a:latin typeface="Calibri"/>
                        </a:rPr>
                        <a:t>S.N.</a:t>
                      </a:r>
                    </a:p>
                  </a:txBody>
                  <a:tcPr marL="9525" marR="9525" marT="9525" marB="0" anchor="b"/>
                </a:tc>
                <a:tc>
                  <a:txBody>
                    <a:bodyPr/>
                    <a:lstStyle/>
                    <a:p>
                      <a:pPr algn="ctr" fontAlgn="b"/>
                      <a:r>
                        <a:rPr lang="tr-TR" sz="1100" b="1" i="0" u="none" strike="noStrike">
                          <a:solidFill>
                            <a:srgbClr val="000000"/>
                          </a:solidFill>
                          <a:latin typeface="Calibri"/>
                        </a:rPr>
                        <a:t>Öğretmen Adı Soyadı</a:t>
                      </a:r>
                    </a:p>
                  </a:txBody>
                  <a:tcPr marL="9525" marR="9525" marT="9525" marB="0" anchor="b"/>
                </a:tc>
                <a:tc>
                  <a:txBody>
                    <a:bodyPr/>
                    <a:lstStyle/>
                    <a:p>
                      <a:pPr algn="ctr" fontAlgn="b"/>
                      <a:r>
                        <a:rPr lang="tr-TR" sz="1100" b="1" i="0" u="none" strike="noStrike">
                          <a:solidFill>
                            <a:srgbClr val="000000"/>
                          </a:solidFill>
                          <a:latin typeface="Calibri"/>
                        </a:rPr>
                        <a:t>Branşı</a:t>
                      </a:r>
                    </a:p>
                  </a:txBody>
                  <a:tcPr marL="9525" marR="9525" marT="9525" marB="0" anchor="b"/>
                </a:tc>
                <a:tc>
                  <a:txBody>
                    <a:bodyPr/>
                    <a:lstStyle/>
                    <a:p>
                      <a:pPr algn="ctr" fontAlgn="b"/>
                      <a:r>
                        <a:rPr lang="tr-TR" sz="1100" b="1" i="0" u="none" strike="noStrike" dirty="0" smtClean="0">
                          <a:solidFill>
                            <a:srgbClr val="000000"/>
                          </a:solidFill>
                          <a:latin typeface="Calibri"/>
                        </a:rPr>
                        <a:t>Açıklama </a:t>
                      </a:r>
                      <a:endParaRPr lang="tr-TR" sz="1100" b="1" i="0" u="none" strike="noStrike" dirty="0">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a:solidFill>
                            <a:srgbClr val="000000"/>
                          </a:solidFill>
                          <a:latin typeface="Calibri"/>
                        </a:rPr>
                        <a:t>1</a:t>
                      </a:r>
                    </a:p>
                  </a:txBody>
                  <a:tcPr marL="9525" marR="9525" marT="9525" marB="0" anchor="b"/>
                </a:tc>
                <a:tc>
                  <a:txBody>
                    <a:bodyPr/>
                    <a:lstStyle/>
                    <a:p>
                      <a:pPr algn="l" fontAlgn="b"/>
                      <a:r>
                        <a:rPr lang="tr-TR" sz="1200" b="0" i="0" u="none" strike="noStrike">
                          <a:solidFill>
                            <a:srgbClr val="000000"/>
                          </a:solidFill>
                          <a:latin typeface="Calibri"/>
                        </a:rPr>
                        <a:t>Sebahattin SARP</a:t>
                      </a:r>
                    </a:p>
                  </a:txBody>
                  <a:tcPr marL="9525" marR="9525" marT="9525" marB="0" anchor="b"/>
                </a:tc>
                <a:tc>
                  <a:txBody>
                    <a:bodyPr/>
                    <a:lstStyle/>
                    <a:p>
                      <a:pPr algn="l" fontAlgn="b"/>
                      <a:r>
                        <a:rPr lang="tr-TR" sz="1200" b="0" i="0" u="none" strike="noStrike" dirty="0">
                          <a:solidFill>
                            <a:srgbClr val="000000"/>
                          </a:solidFill>
                          <a:latin typeface="Calibri"/>
                        </a:rPr>
                        <a:t>Müdür </a:t>
                      </a:r>
                      <a:endParaRPr lang="tr-TR" sz="1200" b="0" i="0" u="none" strike="noStrike" dirty="0" smtClean="0">
                        <a:solidFill>
                          <a:srgbClr val="000000"/>
                        </a:solidFill>
                        <a:latin typeface="Calibri"/>
                      </a:endParaRPr>
                    </a:p>
                    <a:p>
                      <a:pPr algn="l" fontAlgn="b"/>
                      <a:r>
                        <a:rPr lang="tr-TR" sz="1200" b="0" i="0" u="none" strike="noStrike" dirty="0" smtClean="0">
                          <a:solidFill>
                            <a:srgbClr val="000000"/>
                          </a:solidFill>
                          <a:latin typeface="Calibri"/>
                        </a:rPr>
                        <a:t> </a:t>
                      </a:r>
                      <a:r>
                        <a:rPr lang="tr-TR" sz="1200" b="0" i="0" u="none" strike="noStrike" dirty="0">
                          <a:solidFill>
                            <a:srgbClr val="000000"/>
                          </a:solidFill>
                          <a:latin typeface="Calibri"/>
                        </a:rPr>
                        <a:t>Tarih</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a:solidFill>
                            <a:srgbClr val="000000"/>
                          </a:solidFill>
                          <a:latin typeface="Calibri"/>
                        </a:rPr>
                        <a:t>2</a:t>
                      </a:r>
                    </a:p>
                  </a:txBody>
                  <a:tcPr marL="9525" marR="9525" marT="9525" marB="0" anchor="b"/>
                </a:tc>
                <a:tc>
                  <a:txBody>
                    <a:bodyPr/>
                    <a:lstStyle/>
                    <a:p>
                      <a:pPr algn="l" fontAlgn="b"/>
                      <a:r>
                        <a:rPr lang="tr-TR" sz="1200" b="0" i="0" u="none" strike="noStrike">
                          <a:solidFill>
                            <a:srgbClr val="000000"/>
                          </a:solidFill>
                          <a:latin typeface="Calibri"/>
                        </a:rPr>
                        <a:t>Orhan ASLAN</a:t>
                      </a:r>
                    </a:p>
                  </a:txBody>
                  <a:tcPr marL="9525" marR="9525" marT="9525" marB="0" anchor="b"/>
                </a:tc>
                <a:tc>
                  <a:txBody>
                    <a:bodyPr/>
                    <a:lstStyle/>
                    <a:p>
                      <a:pPr algn="l" fontAlgn="b"/>
                      <a:r>
                        <a:rPr lang="tr-TR" sz="1200" b="0" i="0" u="none" strike="noStrike" dirty="0" err="1" smtClean="0">
                          <a:solidFill>
                            <a:srgbClr val="000000"/>
                          </a:solidFill>
                          <a:latin typeface="Calibri"/>
                        </a:rPr>
                        <a:t>Müd</a:t>
                      </a:r>
                      <a:r>
                        <a:rPr lang="tr-TR" sz="1200" b="0" i="0" u="none" strike="noStrike" dirty="0" smtClean="0">
                          <a:solidFill>
                            <a:srgbClr val="000000"/>
                          </a:solidFill>
                          <a:latin typeface="Calibri"/>
                        </a:rPr>
                        <a:t>.</a:t>
                      </a:r>
                      <a:r>
                        <a:rPr lang="tr-TR" sz="1200" b="0" i="0" u="none" strike="noStrike" dirty="0" err="1" smtClean="0">
                          <a:solidFill>
                            <a:srgbClr val="000000"/>
                          </a:solidFill>
                          <a:latin typeface="Calibri"/>
                        </a:rPr>
                        <a:t>Yard</a:t>
                      </a:r>
                      <a:r>
                        <a:rPr lang="tr-TR" sz="1200" b="0" i="0" u="none" strike="noStrike" dirty="0" smtClean="0">
                          <a:solidFill>
                            <a:srgbClr val="000000"/>
                          </a:solidFill>
                          <a:latin typeface="Calibri"/>
                        </a:rPr>
                        <a:t>.</a:t>
                      </a:r>
                    </a:p>
                    <a:p>
                      <a:pPr algn="l" fontAlgn="b"/>
                      <a:r>
                        <a:rPr lang="tr-TR" sz="1200" b="0" i="0" u="none" strike="noStrike" dirty="0" smtClean="0">
                          <a:solidFill>
                            <a:srgbClr val="000000"/>
                          </a:solidFill>
                          <a:latin typeface="Calibri"/>
                        </a:rPr>
                        <a:t>Matematik</a:t>
                      </a:r>
                      <a:endParaRPr lang="tr-TR" sz="1200" b="0" i="0" u="none" strike="noStrike" dirty="0">
                        <a:solidFill>
                          <a:srgbClr val="000000"/>
                        </a:solidFill>
                        <a:latin typeface="Calibri"/>
                      </a:endParaRP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a:solidFill>
                            <a:srgbClr val="000000"/>
                          </a:solidFill>
                          <a:latin typeface="Calibri"/>
                        </a:rPr>
                        <a:t>3</a:t>
                      </a:r>
                    </a:p>
                  </a:txBody>
                  <a:tcPr marL="9525" marR="9525" marT="9525" marB="0" anchor="b"/>
                </a:tc>
                <a:tc>
                  <a:txBody>
                    <a:bodyPr/>
                    <a:lstStyle/>
                    <a:p>
                      <a:pPr algn="l" fontAlgn="b"/>
                      <a:r>
                        <a:rPr lang="tr-TR" sz="1200" b="0" i="0" u="none" strike="noStrike" dirty="0" smtClean="0">
                          <a:solidFill>
                            <a:srgbClr val="000000"/>
                          </a:solidFill>
                          <a:latin typeface="Calibri"/>
                        </a:rPr>
                        <a:t>Barış ARSLAN</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err="1" smtClean="0">
                          <a:solidFill>
                            <a:srgbClr val="000000"/>
                          </a:solidFill>
                          <a:latin typeface="Calibri"/>
                        </a:rPr>
                        <a:t>Müd</a:t>
                      </a:r>
                      <a:r>
                        <a:rPr lang="tr-TR" sz="1200" b="0" i="0" u="none" strike="noStrike" dirty="0" smtClean="0">
                          <a:solidFill>
                            <a:srgbClr val="000000"/>
                          </a:solidFill>
                          <a:latin typeface="Calibri"/>
                        </a:rPr>
                        <a:t>.</a:t>
                      </a:r>
                      <a:r>
                        <a:rPr lang="tr-TR" sz="1200" b="0" i="0" u="none" strike="noStrike" dirty="0" err="1" smtClean="0">
                          <a:solidFill>
                            <a:srgbClr val="000000"/>
                          </a:solidFill>
                          <a:latin typeface="Calibri"/>
                        </a:rPr>
                        <a:t>Yard</a:t>
                      </a:r>
                      <a:r>
                        <a:rPr lang="tr-TR" sz="1200" b="0" i="0" u="none" strike="noStrike" dirty="0" smtClean="0">
                          <a:solidFill>
                            <a:srgbClr val="000000"/>
                          </a:solidFill>
                          <a:latin typeface="Calibri"/>
                        </a:rPr>
                        <a:t>.</a:t>
                      </a:r>
                    </a:p>
                    <a:p>
                      <a:pPr algn="l" fontAlgn="b"/>
                      <a:r>
                        <a:rPr lang="tr-TR" sz="1200" b="0" i="0" u="none" strike="noStrike" dirty="0" smtClean="0">
                          <a:solidFill>
                            <a:srgbClr val="000000"/>
                          </a:solidFill>
                          <a:latin typeface="Calibri"/>
                        </a:rPr>
                        <a:t>Tarih</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smtClean="0">
                          <a:solidFill>
                            <a:srgbClr val="000000"/>
                          </a:solidFill>
                          <a:latin typeface="Calibri"/>
                        </a:rPr>
                        <a:t>Görevlendirme</a:t>
                      </a:r>
                      <a:endParaRPr lang="tr-TR" sz="1200" b="0" i="0" u="none" strike="noStrike" dirty="0">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a:solidFill>
                            <a:srgbClr val="000000"/>
                          </a:solidFill>
                          <a:latin typeface="Calibri"/>
                        </a:rPr>
                        <a:t>4</a:t>
                      </a:r>
                    </a:p>
                  </a:txBody>
                  <a:tcPr marL="9525" marR="9525" marT="9525" marB="0" anchor="b"/>
                </a:tc>
                <a:tc>
                  <a:txBody>
                    <a:bodyPr/>
                    <a:lstStyle/>
                    <a:p>
                      <a:pPr algn="l" fontAlgn="b"/>
                      <a:r>
                        <a:rPr lang="tr-TR" sz="1200" b="0" i="0" u="none" strike="noStrike" dirty="0" smtClean="0">
                          <a:solidFill>
                            <a:srgbClr val="000000"/>
                          </a:solidFill>
                          <a:latin typeface="Calibri"/>
                        </a:rPr>
                        <a:t>Marta COŞKUN</a:t>
                      </a:r>
                      <a:endParaRPr lang="tr-TR" sz="1200" b="0" i="0" u="none" strike="noStrike" dirty="0">
                        <a:solidFill>
                          <a:srgbClr val="000000"/>
                        </a:solidFill>
                        <a:latin typeface="Calibri"/>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0" i="0" u="none" strike="noStrike" dirty="0" smtClean="0">
                          <a:solidFill>
                            <a:srgbClr val="000000"/>
                          </a:solidFill>
                          <a:latin typeface="Calibri"/>
                        </a:rPr>
                        <a:t>Edebiyat</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5</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a:solidFill>
                            <a:srgbClr val="000000"/>
                          </a:solidFill>
                          <a:latin typeface="Calibri"/>
                        </a:rPr>
                        <a:t>H.Sedat KARACALAR</a:t>
                      </a:r>
                    </a:p>
                  </a:txBody>
                  <a:tcPr marL="9525" marR="9525" marT="9525" marB="0" anchor="b"/>
                </a:tc>
                <a:tc>
                  <a:txBody>
                    <a:bodyPr/>
                    <a:lstStyle/>
                    <a:p>
                      <a:pPr algn="l" fontAlgn="b"/>
                      <a:r>
                        <a:rPr lang="tr-TR" sz="1200" b="0" i="0" u="none" strike="noStrike" dirty="0">
                          <a:solidFill>
                            <a:srgbClr val="000000"/>
                          </a:solidFill>
                          <a:latin typeface="Calibri"/>
                        </a:rPr>
                        <a:t>Edebiyat</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6</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Özgür KURT</a:t>
                      </a:r>
                    </a:p>
                  </a:txBody>
                  <a:tcPr marL="9525" marR="9525" marT="9525" marB="0" anchor="b"/>
                </a:tc>
                <a:tc>
                  <a:txBody>
                    <a:bodyPr/>
                    <a:lstStyle/>
                    <a:p>
                      <a:pPr algn="l" fontAlgn="b"/>
                      <a:r>
                        <a:rPr lang="tr-TR" sz="1200" b="0" i="0" u="none" strike="noStrike" dirty="0">
                          <a:solidFill>
                            <a:srgbClr val="000000"/>
                          </a:solidFill>
                          <a:latin typeface="Calibri"/>
                        </a:rPr>
                        <a:t>Edebiyat</a:t>
                      </a:r>
                    </a:p>
                  </a:txBody>
                  <a:tcPr marL="9525" marR="9525" marT="9525" marB="0" anchor="b"/>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a:solidFill>
                            <a:srgbClr val="000000"/>
                          </a:solidFill>
                          <a:latin typeface="Calibri"/>
                        </a:rPr>
                        <a:t>7</a:t>
                      </a:r>
                    </a:p>
                  </a:txBody>
                  <a:tcPr marL="9525" marR="9525" marT="9525" marB="0" anchor="b"/>
                </a:tc>
                <a:tc>
                  <a:txBody>
                    <a:bodyPr/>
                    <a:lstStyle/>
                    <a:p>
                      <a:pPr algn="l" fontAlgn="b"/>
                      <a:r>
                        <a:rPr lang="tr-TR" sz="1200" b="0" i="0" u="none" strike="noStrike">
                          <a:solidFill>
                            <a:srgbClr val="000000"/>
                          </a:solidFill>
                          <a:latin typeface="Calibri"/>
                        </a:rPr>
                        <a:t>Yüksel BACAK</a:t>
                      </a:r>
                    </a:p>
                  </a:txBody>
                  <a:tcPr marL="9525" marR="9525" marT="9525" marB="0" anchor="b"/>
                </a:tc>
                <a:tc>
                  <a:txBody>
                    <a:bodyPr/>
                    <a:lstStyle/>
                    <a:p>
                      <a:pPr algn="l" fontAlgn="b"/>
                      <a:r>
                        <a:rPr lang="tr-TR" sz="1200" b="0" i="0" u="none" strike="noStrike" dirty="0">
                          <a:solidFill>
                            <a:srgbClr val="000000"/>
                          </a:solidFill>
                          <a:latin typeface="Calibri"/>
                        </a:rPr>
                        <a:t>Edebiyat</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8</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Cumali ŞİMŞEK</a:t>
                      </a:r>
                    </a:p>
                  </a:txBody>
                  <a:tcPr marL="9525" marR="9525" marT="9525" marB="0" anchor="b"/>
                </a:tc>
                <a:tc>
                  <a:txBody>
                    <a:bodyPr/>
                    <a:lstStyle/>
                    <a:p>
                      <a:pPr algn="l" fontAlgn="b"/>
                      <a:r>
                        <a:rPr lang="tr-TR" sz="1200" b="0" i="0" u="none" strike="noStrike" dirty="0">
                          <a:solidFill>
                            <a:srgbClr val="000000"/>
                          </a:solidFill>
                          <a:latin typeface="Calibri"/>
                        </a:rPr>
                        <a:t>Edebiyat</a:t>
                      </a:r>
                    </a:p>
                  </a:txBody>
                  <a:tcPr marL="9525" marR="9525" marT="9525" marB="0" anchor="b"/>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9</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err="1">
                          <a:solidFill>
                            <a:srgbClr val="000000"/>
                          </a:solidFill>
                          <a:latin typeface="Calibri"/>
                        </a:rPr>
                        <a:t>Nadiye</a:t>
                      </a:r>
                      <a:r>
                        <a:rPr lang="tr-TR" sz="1200" b="0" i="0" u="none" strike="noStrike" dirty="0">
                          <a:solidFill>
                            <a:srgbClr val="000000"/>
                          </a:solidFill>
                          <a:latin typeface="Calibri"/>
                        </a:rPr>
                        <a:t> YÜKSEL REÇBER</a:t>
                      </a:r>
                    </a:p>
                  </a:txBody>
                  <a:tcPr marL="9525" marR="9525" marT="9525" marB="0" anchor="b"/>
                </a:tc>
                <a:tc>
                  <a:txBody>
                    <a:bodyPr/>
                    <a:lstStyle/>
                    <a:p>
                      <a:pPr algn="l" fontAlgn="b"/>
                      <a:r>
                        <a:rPr lang="tr-TR" sz="1200" b="0" i="0" u="none" strike="noStrike" dirty="0">
                          <a:solidFill>
                            <a:srgbClr val="000000"/>
                          </a:solidFill>
                          <a:latin typeface="Calibri"/>
                        </a:rPr>
                        <a:t>Edebiyat</a:t>
                      </a:r>
                    </a:p>
                  </a:txBody>
                  <a:tcPr marL="9525" marR="9525" marT="9525" marB="0" anchor="b"/>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10</a:t>
                      </a:r>
                      <a:endParaRPr lang="tr-TR" sz="1200" b="0" i="0" u="none" strike="noStrike" dirty="0">
                        <a:solidFill>
                          <a:srgbClr val="000000"/>
                        </a:solidFill>
                        <a:latin typeface="Calibri"/>
                      </a:endParaRPr>
                    </a:p>
                  </a:txBody>
                  <a:tcPr marL="9525" marR="9525" marT="9525" marB="0" anchor="b"/>
                </a:tc>
                <a:tc>
                  <a:txBody>
                    <a:bodyPr/>
                    <a:lstStyle/>
                    <a:p>
                      <a:r>
                        <a:rPr lang="tr-TR" sz="1200" dirty="0" smtClean="0">
                          <a:latin typeface="Calibri" pitchFamily="34" charset="0"/>
                        </a:rPr>
                        <a:t>Elif</a:t>
                      </a:r>
                      <a:r>
                        <a:rPr lang="tr-TR" sz="1200" baseline="0" dirty="0" smtClean="0">
                          <a:latin typeface="Calibri" pitchFamily="34" charset="0"/>
                        </a:rPr>
                        <a:t> ZEYBEK</a:t>
                      </a:r>
                      <a:endParaRPr lang="tr-TR" sz="1200" dirty="0">
                        <a:latin typeface="Calibri" pitchFamily="34" charset="0"/>
                      </a:endParaRPr>
                    </a:p>
                  </a:txBody>
                  <a:tcPr marL="9525" marR="9525" marT="9525"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i="0" u="none" strike="noStrike" dirty="0" smtClean="0">
                        <a:solidFill>
                          <a:srgbClr val="000000"/>
                        </a:solidFill>
                        <a:latin typeface="Calibri"/>
                      </a:endParaRPr>
                    </a:p>
                    <a:p>
                      <a:r>
                        <a:rPr lang="tr-TR" sz="1200" dirty="0" smtClean="0">
                          <a:latin typeface="Calibri" pitchFamily="34" charset="0"/>
                        </a:rPr>
                        <a:t>Edebiyat</a:t>
                      </a:r>
                      <a:endParaRPr lang="tr-TR" sz="1200" dirty="0">
                        <a:latin typeface="Calibri" pitchFamily="34" charset="0"/>
                      </a:endParaRPr>
                    </a:p>
                  </a:txBody>
                  <a:tcPr marL="9525" marR="9525" marT="9525" marB="0" anchor="b"/>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11</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Mutlu TAŞTEMEL</a:t>
                      </a:r>
                    </a:p>
                  </a:txBody>
                  <a:tcPr marL="9525" marR="9525" marT="9525" marB="0" anchor="b"/>
                </a:tc>
                <a:tc>
                  <a:txBody>
                    <a:bodyPr/>
                    <a:lstStyle/>
                    <a:p>
                      <a:pPr algn="l" fontAlgn="b"/>
                      <a:r>
                        <a:rPr lang="tr-TR" sz="1200" b="0" i="0" u="none" strike="noStrike">
                          <a:solidFill>
                            <a:srgbClr val="000000"/>
                          </a:solidFill>
                          <a:latin typeface="Calibri"/>
                        </a:rPr>
                        <a:t>Tarih</a:t>
                      </a:r>
                    </a:p>
                  </a:txBody>
                  <a:tcPr marL="9525" marR="9525" marT="9525" marB="0" anchor="b"/>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12</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a:solidFill>
                            <a:srgbClr val="000000"/>
                          </a:solidFill>
                          <a:latin typeface="Calibri"/>
                        </a:rPr>
                        <a:t>Alper ÇETİN</a:t>
                      </a:r>
                    </a:p>
                  </a:txBody>
                  <a:tcPr marL="9525" marR="9525" marT="9525" marB="0" anchor="b"/>
                </a:tc>
                <a:tc>
                  <a:txBody>
                    <a:bodyPr/>
                    <a:lstStyle/>
                    <a:p>
                      <a:pPr algn="l" fontAlgn="b"/>
                      <a:r>
                        <a:rPr lang="tr-TR" sz="1200" b="0" i="0" u="none" strike="noStrike">
                          <a:solidFill>
                            <a:srgbClr val="000000"/>
                          </a:solidFill>
                          <a:latin typeface="Calibri"/>
                        </a:rPr>
                        <a:t>Tarih</a:t>
                      </a:r>
                    </a:p>
                  </a:txBody>
                  <a:tcPr marL="9525" marR="9525" marT="9525" marB="0" anchor="b"/>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13</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err="1">
                          <a:solidFill>
                            <a:srgbClr val="000000"/>
                          </a:solidFill>
                          <a:latin typeface="Calibri"/>
                        </a:rPr>
                        <a:t>Nafiye</a:t>
                      </a:r>
                      <a:r>
                        <a:rPr lang="tr-TR" sz="1200" b="0" i="0" u="none" strike="noStrike" dirty="0">
                          <a:solidFill>
                            <a:srgbClr val="000000"/>
                          </a:solidFill>
                          <a:latin typeface="Calibri"/>
                        </a:rPr>
                        <a:t> ÇORMAN</a:t>
                      </a:r>
                    </a:p>
                  </a:txBody>
                  <a:tcPr marL="9525" marR="9525" marT="9525" marB="0" anchor="b"/>
                </a:tc>
                <a:tc>
                  <a:txBody>
                    <a:bodyPr/>
                    <a:lstStyle/>
                    <a:p>
                      <a:pPr algn="l" fontAlgn="b"/>
                      <a:r>
                        <a:rPr lang="tr-TR" sz="1200" b="0" i="0" u="none" strike="noStrike">
                          <a:solidFill>
                            <a:srgbClr val="000000"/>
                          </a:solidFill>
                          <a:latin typeface="Calibri"/>
                        </a:rPr>
                        <a:t>Coğrafya</a:t>
                      </a:r>
                    </a:p>
                  </a:txBody>
                  <a:tcPr marL="9525" marR="9525" marT="9525" marB="0" anchor="b"/>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14</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err="1">
                          <a:solidFill>
                            <a:srgbClr val="000000"/>
                          </a:solidFill>
                          <a:latin typeface="Calibri"/>
                        </a:rPr>
                        <a:t>Dilhun</a:t>
                      </a:r>
                      <a:r>
                        <a:rPr lang="tr-TR" sz="1200" b="0" i="0" u="none" strike="noStrike" dirty="0">
                          <a:solidFill>
                            <a:srgbClr val="000000"/>
                          </a:solidFill>
                          <a:latin typeface="Calibri"/>
                        </a:rPr>
                        <a:t> KAHRAMAN</a:t>
                      </a:r>
                    </a:p>
                  </a:txBody>
                  <a:tcPr marL="9525" marR="9525" marT="9525" marB="0" anchor="b"/>
                </a:tc>
                <a:tc>
                  <a:txBody>
                    <a:bodyPr/>
                    <a:lstStyle/>
                    <a:p>
                      <a:pPr algn="l" fontAlgn="b"/>
                      <a:r>
                        <a:rPr lang="tr-TR" sz="1200" b="0" i="0" u="none" strike="noStrike">
                          <a:solidFill>
                            <a:srgbClr val="000000"/>
                          </a:solidFill>
                          <a:latin typeface="Calibri"/>
                        </a:rPr>
                        <a:t>Coğrafya</a:t>
                      </a:r>
                    </a:p>
                  </a:txBody>
                  <a:tcPr marL="9525" marR="9525" marT="9525" marB="0" anchor="b"/>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15</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Bayram ERDOĞAN</a:t>
                      </a:r>
                    </a:p>
                  </a:txBody>
                  <a:tcPr marL="9525" marR="9525" marT="9525" marB="0" anchor="b"/>
                </a:tc>
                <a:tc>
                  <a:txBody>
                    <a:bodyPr/>
                    <a:lstStyle/>
                    <a:p>
                      <a:pPr algn="l" fontAlgn="b"/>
                      <a:r>
                        <a:rPr lang="tr-TR" sz="1200" b="0" i="0" u="none" strike="noStrike">
                          <a:solidFill>
                            <a:srgbClr val="000000"/>
                          </a:solidFill>
                          <a:latin typeface="Calibri"/>
                        </a:rPr>
                        <a:t>Matematik</a:t>
                      </a:r>
                    </a:p>
                  </a:txBody>
                  <a:tcPr marL="9525" marR="9525" marT="9525" marB="0" anchor="b"/>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16</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Halit ERDOĞAN</a:t>
                      </a:r>
                    </a:p>
                  </a:txBody>
                  <a:tcPr marL="9525" marR="9525" marT="9525" marB="0" anchor="b"/>
                </a:tc>
                <a:tc>
                  <a:txBody>
                    <a:bodyPr/>
                    <a:lstStyle/>
                    <a:p>
                      <a:pPr algn="l" fontAlgn="b"/>
                      <a:r>
                        <a:rPr lang="tr-TR" sz="1200" b="0" i="0" u="none" strike="noStrike">
                          <a:solidFill>
                            <a:srgbClr val="000000"/>
                          </a:solidFill>
                          <a:latin typeface="Calibri"/>
                        </a:rPr>
                        <a:t>Matematik</a:t>
                      </a:r>
                    </a:p>
                  </a:txBody>
                  <a:tcPr marL="9525" marR="9525" marT="9525" marB="0" anchor="b"/>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17</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Hasan KARAOSMAN</a:t>
                      </a:r>
                    </a:p>
                  </a:txBody>
                  <a:tcPr marL="9525" marR="9525" marT="9525" marB="0" anchor="b"/>
                </a:tc>
                <a:tc>
                  <a:txBody>
                    <a:bodyPr/>
                    <a:lstStyle/>
                    <a:p>
                      <a:pPr algn="l" fontAlgn="b"/>
                      <a:r>
                        <a:rPr lang="tr-TR" sz="1200" b="0" i="0" u="none" strike="noStrike">
                          <a:solidFill>
                            <a:srgbClr val="000000"/>
                          </a:solidFill>
                          <a:latin typeface="Calibri"/>
                        </a:rPr>
                        <a:t>Matematik</a:t>
                      </a:r>
                    </a:p>
                  </a:txBody>
                  <a:tcPr marL="9525" marR="9525" marT="9525" marB="0" anchor="b"/>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marL="228600" indent="-228600" algn="ctr" fontAlgn="b">
                        <a:buFont typeface="+mj-lt"/>
                        <a:buNone/>
                      </a:pPr>
                      <a:r>
                        <a:rPr lang="tr-TR" sz="1200" b="0" i="0" u="none" strike="noStrike" dirty="0" smtClean="0">
                          <a:solidFill>
                            <a:srgbClr val="000000"/>
                          </a:solidFill>
                          <a:latin typeface="Calibri"/>
                        </a:rPr>
                        <a:t>18</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smtClean="0">
                          <a:solidFill>
                            <a:srgbClr val="000000"/>
                          </a:solidFill>
                          <a:latin typeface="Calibri"/>
                        </a:rPr>
                        <a:t>Yavuz ARSLAN</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a:solidFill>
                            <a:srgbClr val="000000"/>
                          </a:solidFill>
                          <a:latin typeface="Calibri"/>
                        </a:rPr>
                        <a:t>Matematik</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bl>
          </a:graphicData>
        </a:graphic>
      </p:graphicFrame>
      <p:sp>
        <p:nvSpPr>
          <p:cNvPr id="7" name="2 Metin Yer Tutucusu"/>
          <p:cNvSpPr txBox="1">
            <a:spLocks/>
          </p:cNvSpPr>
          <p:nvPr/>
        </p:nvSpPr>
        <p:spPr>
          <a:xfrm rot="16200000">
            <a:off x="-1673656" y="5013964"/>
            <a:ext cx="5544619" cy="1348324"/>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NİŞANTAŞI NURİ  AKIN ANADOLU LİSESİ</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 </a:t>
            </a:r>
            <a:r>
              <a:rPr kumimoji="0" lang="tr-TR" sz="1600" b="0" i="0" u="none" strike="noStrike" kern="1200" cap="none" spc="0" normalizeH="0" baseline="0" noProof="0" dirty="0" smtClean="0">
                <a:ln>
                  <a:noFill/>
                </a:ln>
                <a:solidFill>
                  <a:srgbClr val="FFFFFF"/>
                </a:solidFill>
                <a:effectLst/>
                <a:uLnTx/>
                <a:uFillTx/>
                <a:latin typeface="+mn-lt"/>
                <a:ea typeface="+mn-ea"/>
                <a:cs typeface="+mn-cs"/>
              </a:rPr>
              <a:t>2015-2016 </a:t>
            </a:r>
            <a:r>
              <a:rPr kumimoji="0" lang="tr-TR" sz="1600" b="0" i="0" u="none" strike="noStrike" kern="1200" cap="none" spc="0" normalizeH="0" baseline="0" noProof="0" dirty="0" smtClean="0">
                <a:ln>
                  <a:noFill/>
                </a:ln>
                <a:solidFill>
                  <a:srgbClr val="FFFFFF"/>
                </a:solidFill>
                <a:effectLst/>
                <a:uLnTx/>
                <a:uFillTx/>
                <a:latin typeface="+mn-lt"/>
                <a:ea typeface="+mn-ea"/>
                <a:cs typeface="+mn-cs"/>
              </a:rPr>
              <a:t>EĞİTİM – ÖĞRETİM YILI </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BRİFİNG DOSYASI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pic>
        <p:nvPicPr>
          <p:cNvPr id="8" name="7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2"/>
          </p:nvPr>
        </p:nvSpPr>
        <p:spPr>
          <a:xfrm>
            <a:off x="285750" y="7308304"/>
            <a:ext cx="6239594" cy="859914"/>
          </a:xfrm>
        </p:spPr>
        <p:txBody>
          <a:bodyPr>
            <a:noAutofit/>
          </a:bodyPr>
          <a:lstStyle/>
          <a:p>
            <a:pPr algn="ctr"/>
            <a:r>
              <a:rPr lang="tr-TR" sz="1200" i="1" dirty="0" smtClean="0">
                <a:solidFill>
                  <a:schemeClr val="tx2">
                    <a:lumMod val="75000"/>
                  </a:schemeClr>
                </a:solidFill>
              </a:rPr>
              <a:t>Gençler !</a:t>
            </a:r>
            <a:endParaRPr lang="tr-TR" sz="1200" dirty="0" smtClean="0">
              <a:solidFill>
                <a:schemeClr val="tx2">
                  <a:lumMod val="75000"/>
                </a:schemeClr>
              </a:solidFill>
            </a:endParaRPr>
          </a:p>
          <a:p>
            <a:pPr algn="ctr"/>
            <a:r>
              <a:rPr lang="tr-TR" sz="1200" i="1" dirty="0" smtClean="0">
                <a:solidFill>
                  <a:schemeClr val="tx2">
                    <a:lumMod val="75000"/>
                  </a:schemeClr>
                </a:solidFill>
              </a:rPr>
              <a:t>Cesaretimizi takviye ve idame eden sizlersiniz. Siz, almakta olduğunuz terbiye ve irfan ile insanlık ve medeniyetin, vatan sevgisinin, fikir hürriyetinin en kıymetli timsali olacaksınız. Yükselen yeni nesil, istikbal sizsiniz. Cumhuriyeti biz kurduk, onu yükseltecek ve yaşatacak sizsiniz.</a:t>
            </a:r>
            <a:r>
              <a:rPr lang="tr-TR" sz="1200" dirty="0" smtClean="0">
                <a:solidFill>
                  <a:schemeClr val="tx2">
                    <a:lumMod val="75000"/>
                  </a:schemeClr>
                </a:solidFill>
              </a:rPr>
              <a:t> </a:t>
            </a:r>
          </a:p>
          <a:p>
            <a:pPr algn="ctr"/>
            <a:r>
              <a:rPr lang="tr-TR" sz="1200" dirty="0" smtClean="0">
                <a:solidFill>
                  <a:schemeClr val="tx2">
                    <a:lumMod val="75000"/>
                  </a:schemeClr>
                </a:solidFill>
              </a:rPr>
              <a:t>	</a:t>
            </a:r>
            <a:r>
              <a:rPr lang="tr-TR" sz="1200" b="1" i="1" dirty="0" smtClean="0">
                <a:solidFill>
                  <a:schemeClr val="tx2">
                    <a:lumMod val="75000"/>
                  </a:schemeClr>
                </a:solidFill>
              </a:rPr>
              <a:t>M. Kemal ATATÜRK</a:t>
            </a:r>
            <a:endParaRPr lang="tr-TR" sz="1200" dirty="0" smtClean="0">
              <a:solidFill>
                <a:schemeClr val="tx2">
                  <a:lumMod val="75000"/>
                </a:schemeClr>
              </a:solidFill>
            </a:endParaRPr>
          </a:p>
          <a:p>
            <a:pPr algn="ctr"/>
            <a:endParaRPr lang="tr-TR" sz="1200" dirty="0">
              <a:solidFill>
                <a:schemeClr val="tx2">
                  <a:lumMod val="75000"/>
                </a:schemeClr>
              </a:solidFill>
            </a:endParaRPr>
          </a:p>
        </p:txBody>
      </p:sp>
      <p:pic>
        <p:nvPicPr>
          <p:cNvPr id="5" name="4 İçerik Yer Tutucusu" descr="ata.jpg"/>
          <p:cNvPicPr>
            <a:picLocks noGrp="1" noChangeAspect="1"/>
          </p:cNvPicPr>
          <p:nvPr>
            <p:ph sz="quarter" idx="1"/>
          </p:nvPr>
        </p:nvPicPr>
        <p:blipFill>
          <a:blip r:embed="rId2" cstate="print"/>
          <a:stretch>
            <a:fillRect/>
          </a:stretch>
        </p:blipFill>
        <p:spPr>
          <a:xfrm>
            <a:off x="0" y="0"/>
            <a:ext cx="6858000" cy="7308304"/>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Metin Yer Tutucusu"/>
          <p:cNvSpPr>
            <a:spLocks noGrp="1"/>
          </p:cNvSpPr>
          <p:nvPr>
            <p:ph type="body" idx="2"/>
          </p:nvPr>
        </p:nvSpPr>
        <p:spPr>
          <a:xfrm>
            <a:off x="1412776" y="265337"/>
            <a:ext cx="5159474" cy="346223"/>
          </a:xfrm>
        </p:spPr>
        <p:txBody>
          <a:bodyPr/>
          <a:lstStyle/>
          <a:p>
            <a:r>
              <a:rPr lang="tr-TR" dirty="0" smtClean="0"/>
              <a:t>Öğretmen Bilgileri ve Branşlara Göre Dağılımları</a:t>
            </a:r>
            <a:endParaRPr lang="tr-TR" dirty="0"/>
          </a:p>
        </p:txBody>
      </p:sp>
      <p:graphicFrame>
        <p:nvGraphicFramePr>
          <p:cNvPr id="5" name="4 İçerik Yer Tutucusu"/>
          <p:cNvGraphicFramePr>
            <a:graphicFrameLocks noGrp="1"/>
          </p:cNvGraphicFramePr>
          <p:nvPr>
            <p:ph sz="quarter" idx="1"/>
          </p:nvPr>
        </p:nvGraphicFramePr>
        <p:xfrm>
          <a:off x="2343150" y="914400"/>
          <a:ext cx="4229100" cy="7762240"/>
        </p:xfrm>
        <a:graphic>
          <a:graphicData uri="http://schemas.openxmlformats.org/drawingml/2006/table">
            <a:tbl>
              <a:tblPr firstRow="1" bandRow="1">
                <a:tableStyleId>{5C22544A-7EE6-4342-B048-85BDC9FD1C3A}</a:tableStyleId>
              </a:tblPr>
              <a:tblGrid>
                <a:gridCol w="324090"/>
                <a:gridCol w="824008"/>
                <a:gridCol w="1540501"/>
                <a:gridCol w="1540501"/>
              </a:tblGrid>
              <a:tr h="129208">
                <a:tc>
                  <a:txBody>
                    <a:bodyPr/>
                    <a:lstStyle/>
                    <a:p>
                      <a:endParaRPr lang="tr-TR" sz="1200" dirty="0"/>
                    </a:p>
                  </a:txBody>
                  <a:tcPr/>
                </a:tc>
                <a:tc>
                  <a:txBody>
                    <a:bodyPr/>
                    <a:lstStyle/>
                    <a:p>
                      <a:endParaRPr lang="tr-TR" sz="1200" dirty="0"/>
                    </a:p>
                  </a:txBody>
                  <a:tcPr/>
                </a:tc>
                <a:tc>
                  <a:txBody>
                    <a:bodyPr/>
                    <a:lstStyle/>
                    <a:p>
                      <a:endParaRPr lang="tr-TR" sz="1200" dirty="0"/>
                    </a:p>
                  </a:txBody>
                  <a:tcPr/>
                </a:tc>
                <a:tc>
                  <a:txBody>
                    <a:bodyPr/>
                    <a:lstStyle/>
                    <a:p>
                      <a:endParaRPr lang="tr-TR" sz="1200" dirty="0"/>
                    </a:p>
                  </a:txBody>
                  <a:tcPr/>
                </a:tc>
              </a:tr>
              <a:tr h="370840">
                <a:tc>
                  <a:txBody>
                    <a:bodyPr/>
                    <a:lstStyle/>
                    <a:p>
                      <a:pPr algn="ctr" fontAlgn="b"/>
                      <a:r>
                        <a:rPr lang="tr-TR" sz="1200" b="0" i="0" u="none" strike="noStrike" dirty="0" smtClean="0">
                          <a:solidFill>
                            <a:srgbClr val="000000"/>
                          </a:solidFill>
                          <a:latin typeface="Calibri"/>
                        </a:rPr>
                        <a:t>19</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a:solidFill>
                            <a:srgbClr val="000000"/>
                          </a:solidFill>
                          <a:latin typeface="Calibri"/>
                        </a:rPr>
                        <a:t>Menekşe KAYA</a:t>
                      </a:r>
                    </a:p>
                  </a:txBody>
                  <a:tcPr marL="9525" marR="9525" marT="9525" marB="0" anchor="b"/>
                </a:tc>
                <a:tc>
                  <a:txBody>
                    <a:bodyPr/>
                    <a:lstStyle/>
                    <a:p>
                      <a:pPr algn="l" fontAlgn="b"/>
                      <a:r>
                        <a:rPr lang="tr-TR" sz="1200" b="0" i="0" u="none" strike="noStrike" dirty="0">
                          <a:solidFill>
                            <a:srgbClr val="000000"/>
                          </a:solidFill>
                          <a:latin typeface="Calibri"/>
                        </a:rPr>
                        <a:t>Matematik</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20</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Sonnur TEKİN ARI</a:t>
                      </a:r>
                    </a:p>
                  </a:txBody>
                  <a:tcPr marL="9525" marR="9525" marT="9525" marB="0" anchor="b"/>
                </a:tc>
                <a:tc>
                  <a:txBody>
                    <a:bodyPr/>
                    <a:lstStyle/>
                    <a:p>
                      <a:pPr algn="l" fontAlgn="b"/>
                      <a:r>
                        <a:rPr lang="tr-TR" sz="1200" b="0" i="0" u="none" strike="noStrike" dirty="0">
                          <a:solidFill>
                            <a:srgbClr val="000000"/>
                          </a:solidFill>
                          <a:latin typeface="Calibri"/>
                        </a:rPr>
                        <a:t>Matematik</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21</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Fahriye SARI</a:t>
                      </a:r>
                    </a:p>
                  </a:txBody>
                  <a:tcPr marL="9525" marR="9525" marT="9525" marB="0" anchor="b"/>
                </a:tc>
                <a:tc>
                  <a:txBody>
                    <a:bodyPr/>
                    <a:lstStyle/>
                    <a:p>
                      <a:pPr algn="l" fontAlgn="b"/>
                      <a:r>
                        <a:rPr lang="tr-TR" sz="1200" b="0" i="0" u="none" strike="noStrike" dirty="0">
                          <a:solidFill>
                            <a:srgbClr val="000000"/>
                          </a:solidFill>
                          <a:latin typeface="Calibri"/>
                        </a:rPr>
                        <a:t>Matematik</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22</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a:solidFill>
                            <a:srgbClr val="000000"/>
                          </a:solidFill>
                          <a:latin typeface="Calibri"/>
                        </a:rPr>
                        <a:t>Erol ÇULCU</a:t>
                      </a:r>
                    </a:p>
                  </a:txBody>
                  <a:tcPr marL="9525" marR="9525" marT="9525" marB="0" anchor="b"/>
                </a:tc>
                <a:tc>
                  <a:txBody>
                    <a:bodyPr/>
                    <a:lstStyle/>
                    <a:p>
                      <a:pPr algn="l" fontAlgn="b"/>
                      <a:r>
                        <a:rPr lang="tr-TR" sz="1200" b="0" i="0" u="none" strike="noStrike">
                          <a:solidFill>
                            <a:srgbClr val="000000"/>
                          </a:solidFill>
                          <a:latin typeface="Calibri"/>
                        </a:rPr>
                        <a:t>Matematik</a:t>
                      </a:r>
                    </a:p>
                  </a:txBody>
                  <a:tcPr marL="9525" marR="9525" marT="9525" marB="0" anchor="b"/>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23</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Muhammet CEYLAN</a:t>
                      </a:r>
                    </a:p>
                  </a:txBody>
                  <a:tcPr marL="9525" marR="9525" marT="9525" marB="0" anchor="b"/>
                </a:tc>
                <a:tc>
                  <a:txBody>
                    <a:bodyPr/>
                    <a:lstStyle/>
                    <a:p>
                      <a:pPr algn="l" fontAlgn="b"/>
                      <a:r>
                        <a:rPr lang="tr-TR" sz="1200" b="0" i="0" u="none" strike="noStrike">
                          <a:solidFill>
                            <a:srgbClr val="000000"/>
                          </a:solidFill>
                          <a:latin typeface="Calibri"/>
                        </a:rPr>
                        <a:t>Fizik</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24</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smtClean="0">
                          <a:solidFill>
                            <a:srgbClr val="000000"/>
                          </a:solidFill>
                          <a:latin typeface="Calibri"/>
                        </a:rPr>
                        <a:t>Murat</a:t>
                      </a:r>
                      <a:r>
                        <a:rPr lang="tr-TR" sz="1200" b="0" i="0" u="none" strike="noStrike" baseline="0" dirty="0" smtClean="0">
                          <a:solidFill>
                            <a:srgbClr val="000000"/>
                          </a:solidFill>
                          <a:latin typeface="Calibri"/>
                        </a:rPr>
                        <a:t> KARAGÖZ</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Fizik</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25</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smtClean="0">
                          <a:solidFill>
                            <a:srgbClr val="000000"/>
                          </a:solidFill>
                          <a:latin typeface="Calibri"/>
                        </a:rPr>
                        <a:t>İlhan</a:t>
                      </a:r>
                      <a:r>
                        <a:rPr lang="tr-TR" sz="1200" b="0" i="0" u="none" strike="noStrike" baseline="0" dirty="0" smtClean="0">
                          <a:solidFill>
                            <a:srgbClr val="000000"/>
                          </a:solidFill>
                          <a:latin typeface="Calibri"/>
                        </a:rPr>
                        <a:t>     DEMİR</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Fizik</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26</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a:solidFill>
                            <a:srgbClr val="000000"/>
                          </a:solidFill>
                          <a:latin typeface="Calibri"/>
                        </a:rPr>
                        <a:t>İbrahim AYÇİÇEK</a:t>
                      </a:r>
                    </a:p>
                  </a:txBody>
                  <a:tcPr marL="9525" marR="9525" marT="9525" marB="0" anchor="b"/>
                </a:tc>
                <a:tc>
                  <a:txBody>
                    <a:bodyPr/>
                    <a:lstStyle/>
                    <a:p>
                      <a:pPr algn="l" fontAlgn="b"/>
                      <a:r>
                        <a:rPr lang="tr-TR" sz="1200" b="0" i="0" u="none" strike="noStrike">
                          <a:solidFill>
                            <a:srgbClr val="000000"/>
                          </a:solidFill>
                          <a:latin typeface="Calibri"/>
                        </a:rPr>
                        <a:t>Fizik</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27</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Neslihan CAN</a:t>
                      </a:r>
                    </a:p>
                  </a:txBody>
                  <a:tcPr marL="9525" marR="9525" marT="9525" marB="0" anchor="b"/>
                </a:tc>
                <a:tc>
                  <a:txBody>
                    <a:bodyPr/>
                    <a:lstStyle/>
                    <a:p>
                      <a:pPr algn="l" fontAlgn="b"/>
                      <a:r>
                        <a:rPr lang="tr-TR" sz="1200" b="0" i="0" u="none" strike="noStrike">
                          <a:solidFill>
                            <a:srgbClr val="000000"/>
                          </a:solidFill>
                          <a:latin typeface="Calibri"/>
                        </a:rPr>
                        <a:t>Kimya</a:t>
                      </a:r>
                    </a:p>
                  </a:txBody>
                  <a:tcPr marL="9525" marR="9525" marT="9525" marB="0" anchor="b"/>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28</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a:solidFill>
                            <a:srgbClr val="000000"/>
                          </a:solidFill>
                          <a:latin typeface="Calibri"/>
                        </a:rPr>
                        <a:t>Müjde TAŞAR</a:t>
                      </a:r>
                    </a:p>
                  </a:txBody>
                  <a:tcPr marL="9525" marR="9525" marT="9525" marB="0" anchor="b"/>
                </a:tc>
                <a:tc>
                  <a:txBody>
                    <a:bodyPr/>
                    <a:lstStyle/>
                    <a:p>
                      <a:pPr algn="l" fontAlgn="b"/>
                      <a:r>
                        <a:rPr lang="tr-TR" sz="1200" b="0" i="0" u="none" strike="noStrike" dirty="0">
                          <a:solidFill>
                            <a:srgbClr val="000000"/>
                          </a:solidFill>
                          <a:latin typeface="Calibri"/>
                        </a:rPr>
                        <a:t>Kimya</a:t>
                      </a:r>
                    </a:p>
                  </a:txBody>
                  <a:tcPr marL="9525" marR="9525" marT="9525" marB="0" anchor="b"/>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29</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smtClean="0">
                          <a:solidFill>
                            <a:srgbClr val="000000"/>
                          </a:solidFill>
                          <a:latin typeface="Calibri"/>
                        </a:rPr>
                        <a:t>Zafer YILMAZ</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smtClean="0">
                          <a:solidFill>
                            <a:srgbClr val="000000"/>
                          </a:solidFill>
                          <a:latin typeface="Calibri"/>
                        </a:rPr>
                        <a:t>Kimya</a:t>
                      </a:r>
                      <a:endParaRPr lang="tr-TR" sz="1200" b="0" i="0" u="none" strike="noStrike" dirty="0">
                        <a:solidFill>
                          <a:srgbClr val="000000"/>
                        </a:solidFill>
                        <a:latin typeface="Calibri"/>
                      </a:endParaRP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30</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Nurcan TÜRKOĞLU</a:t>
                      </a:r>
                    </a:p>
                  </a:txBody>
                  <a:tcPr marL="9525" marR="9525" marT="9525" marB="0" anchor="b"/>
                </a:tc>
                <a:tc>
                  <a:txBody>
                    <a:bodyPr/>
                    <a:lstStyle/>
                    <a:p>
                      <a:pPr algn="l" fontAlgn="b"/>
                      <a:r>
                        <a:rPr lang="tr-TR" sz="1200" b="0" i="0" u="none" strike="noStrike">
                          <a:solidFill>
                            <a:srgbClr val="000000"/>
                          </a:solidFill>
                          <a:latin typeface="Calibri"/>
                        </a:rPr>
                        <a:t>Biyoloji</a:t>
                      </a:r>
                    </a:p>
                  </a:txBody>
                  <a:tcPr marL="9525" marR="9525" marT="9525" marB="0" anchor="b"/>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31</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Neval GENGÖNÜL</a:t>
                      </a:r>
                    </a:p>
                  </a:txBody>
                  <a:tcPr marL="9525" marR="9525" marT="9525" marB="0" anchor="b"/>
                </a:tc>
                <a:tc>
                  <a:txBody>
                    <a:bodyPr/>
                    <a:lstStyle/>
                    <a:p>
                      <a:pPr algn="l" fontAlgn="b"/>
                      <a:r>
                        <a:rPr lang="tr-TR" sz="1200" b="0" i="0" u="none" strike="noStrike">
                          <a:solidFill>
                            <a:srgbClr val="000000"/>
                          </a:solidFill>
                          <a:latin typeface="Calibri"/>
                        </a:rPr>
                        <a:t>Biyoloji</a:t>
                      </a:r>
                    </a:p>
                  </a:txBody>
                  <a:tcPr marL="9525" marR="9525" marT="9525" marB="0" anchor="b"/>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32</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Özlem KARAOKÇU</a:t>
                      </a:r>
                    </a:p>
                  </a:txBody>
                  <a:tcPr marL="9525" marR="9525" marT="9525" marB="0" anchor="b"/>
                </a:tc>
                <a:tc>
                  <a:txBody>
                    <a:bodyPr/>
                    <a:lstStyle/>
                    <a:p>
                      <a:pPr algn="l" fontAlgn="b"/>
                      <a:r>
                        <a:rPr lang="tr-TR" sz="1200" b="0" i="0" u="none" strike="noStrike">
                          <a:solidFill>
                            <a:srgbClr val="000000"/>
                          </a:solidFill>
                          <a:latin typeface="Calibri"/>
                        </a:rPr>
                        <a:t>Biyoloji</a:t>
                      </a:r>
                    </a:p>
                  </a:txBody>
                  <a:tcPr marL="9525" marR="9525" marT="9525" marB="0" anchor="b"/>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33</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Elif TURAN</a:t>
                      </a:r>
                    </a:p>
                  </a:txBody>
                  <a:tcPr marL="9525" marR="9525" marT="9525" marB="0" anchor="b"/>
                </a:tc>
                <a:tc>
                  <a:txBody>
                    <a:bodyPr/>
                    <a:lstStyle/>
                    <a:p>
                      <a:pPr algn="l" fontAlgn="b"/>
                      <a:r>
                        <a:rPr lang="tr-TR" sz="1200" b="0" i="0" u="none" strike="noStrike">
                          <a:solidFill>
                            <a:srgbClr val="000000"/>
                          </a:solidFill>
                          <a:latin typeface="Calibri"/>
                        </a:rPr>
                        <a:t>Biyoloji</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34</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Türkan YILMAZ</a:t>
                      </a:r>
                    </a:p>
                  </a:txBody>
                  <a:tcPr marL="9525" marR="9525" marT="9525" marB="0" anchor="b"/>
                </a:tc>
                <a:tc>
                  <a:txBody>
                    <a:bodyPr/>
                    <a:lstStyle/>
                    <a:p>
                      <a:pPr algn="l" fontAlgn="b"/>
                      <a:r>
                        <a:rPr lang="tr-TR" sz="1200" b="0" i="0" u="none" strike="noStrike">
                          <a:solidFill>
                            <a:srgbClr val="000000"/>
                          </a:solidFill>
                          <a:latin typeface="Calibri"/>
                        </a:rPr>
                        <a:t>İngilizce</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35</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Muharrem ÖZTÜRK</a:t>
                      </a:r>
                    </a:p>
                  </a:txBody>
                  <a:tcPr marL="9525" marR="9525" marT="9525" marB="0" anchor="b"/>
                </a:tc>
                <a:tc>
                  <a:txBody>
                    <a:bodyPr/>
                    <a:lstStyle/>
                    <a:p>
                      <a:pPr algn="l" fontAlgn="b"/>
                      <a:r>
                        <a:rPr lang="tr-TR" sz="1200" b="0" i="0" u="none" strike="noStrike" dirty="0">
                          <a:solidFill>
                            <a:srgbClr val="000000"/>
                          </a:solidFill>
                          <a:latin typeface="Calibri"/>
                        </a:rPr>
                        <a:t>İngilizce</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36</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N.Ayla KÖSEBEY</a:t>
                      </a:r>
                    </a:p>
                  </a:txBody>
                  <a:tcPr marL="9525" marR="9525" marT="9525" marB="0" anchor="b"/>
                </a:tc>
                <a:tc>
                  <a:txBody>
                    <a:bodyPr/>
                    <a:lstStyle/>
                    <a:p>
                      <a:pPr algn="l" fontAlgn="b"/>
                      <a:r>
                        <a:rPr lang="tr-TR" sz="1200" b="0" i="0" u="none" strike="noStrike" dirty="0">
                          <a:solidFill>
                            <a:srgbClr val="000000"/>
                          </a:solidFill>
                          <a:latin typeface="Calibri"/>
                        </a:rPr>
                        <a:t>İngilizce</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37</a:t>
                      </a:r>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a:solidFill>
                            <a:srgbClr val="000000"/>
                          </a:solidFill>
                          <a:latin typeface="Calibri"/>
                        </a:rPr>
                        <a:t>Aysun DUMAN</a:t>
                      </a:r>
                    </a:p>
                  </a:txBody>
                  <a:tcPr marL="9525" marR="9525" marT="9525" marB="0" anchor="b"/>
                </a:tc>
                <a:tc>
                  <a:txBody>
                    <a:bodyPr/>
                    <a:lstStyle/>
                    <a:p>
                      <a:pPr algn="l" fontAlgn="b"/>
                      <a:r>
                        <a:rPr lang="tr-TR" sz="1200" b="0" i="0" u="none" strike="noStrike">
                          <a:solidFill>
                            <a:srgbClr val="000000"/>
                          </a:solidFill>
                          <a:latin typeface="Calibri"/>
                        </a:rPr>
                        <a:t>İngilizce</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r>
                        <a:rPr lang="tr-TR" sz="1200" dirty="0" smtClean="0">
                          <a:latin typeface="Calibri" pitchFamily="34" charset="0"/>
                        </a:rPr>
                        <a:t>38</a:t>
                      </a:r>
                      <a:endParaRPr lang="tr-TR" sz="1200" dirty="0">
                        <a:latin typeface="Calibri" pitchFamily="34" charset="0"/>
                      </a:endParaRPr>
                    </a:p>
                  </a:txBody>
                  <a:tcPr marL="9525" marR="9525" marT="9525" marB="0" anchor="b"/>
                </a:tc>
                <a:tc>
                  <a:txBody>
                    <a:bodyPr/>
                    <a:lstStyle/>
                    <a:p>
                      <a:pPr algn="l" fontAlgn="b"/>
                      <a:r>
                        <a:rPr lang="tr-TR" sz="1200" b="0" i="0" u="none" strike="noStrike">
                          <a:solidFill>
                            <a:srgbClr val="000000"/>
                          </a:solidFill>
                          <a:latin typeface="Calibri"/>
                        </a:rPr>
                        <a:t>Hilal ERBAŞ</a:t>
                      </a:r>
                    </a:p>
                  </a:txBody>
                  <a:tcPr marL="9525" marR="9525" marT="9525" marB="0" anchor="b"/>
                </a:tc>
                <a:tc>
                  <a:txBody>
                    <a:bodyPr/>
                    <a:lstStyle/>
                    <a:p>
                      <a:pPr algn="l" fontAlgn="b"/>
                      <a:r>
                        <a:rPr lang="tr-TR" sz="1200" b="0" i="0" u="none" strike="noStrike" dirty="0">
                          <a:solidFill>
                            <a:srgbClr val="000000"/>
                          </a:solidFill>
                          <a:latin typeface="Calibri"/>
                        </a:rPr>
                        <a:t>İngilizce</a:t>
                      </a: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bl>
          </a:graphicData>
        </a:graphic>
      </p:graphicFrame>
      <p:sp>
        <p:nvSpPr>
          <p:cNvPr id="4" name="2 Metin Yer Tutucusu"/>
          <p:cNvSpPr txBox="1">
            <a:spLocks/>
          </p:cNvSpPr>
          <p:nvPr/>
        </p:nvSpPr>
        <p:spPr>
          <a:xfrm rot="16200000">
            <a:off x="-1673656" y="5013964"/>
            <a:ext cx="5544619" cy="1348324"/>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NİŞANTAŞI NURİ  AKIN ANADOLU LİSESİ</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 </a:t>
            </a:r>
            <a:r>
              <a:rPr kumimoji="0" lang="tr-TR" sz="1600" b="0" i="0" u="none" strike="noStrike" kern="1200" cap="none" spc="0" normalizeH="0" baseline="0" noProof="0" dirty="0" smtClean="0">
                <a:ln>
                  <a:noFill/>
                </a:ln>
                <a:solidFill>
                  <a:srgbClr val="FFFFFF"/>
                </a:solidFill>
                <a:effectLst/>
                <a:uLnTx/>
                <a:uFillTx/>
                <a:latin typeface="+mn-lt"/>
                <a:ea typeface="+mn-ea"/>
                <a:cs typeface="+mn-cs"/>
              </a:rPr>
              <a:t>2015-2016 </a:t>
            </a:r>
            <a:r>
              <a:rPr kumimoji="0" lang="tr-TR" sz="1600" b="0" i="0" u="none" strike="noStrike" kern="1200" cap="none" spc="0" normalizeH="0" baseline="0" noProof="0" dirty="0" smtClean="0">
                <a:ln>
                  <a:noFill/>
                </a:ln>
                <a:solidFill>
                  <a:srgbClr val="FFFFFF"/>
                </a:solidFill>
                <a:effectLst/>
                <a:uLnTx/>
                <a:uFillTx/>
                <a:latin typeface="+mn-lt"/>
                <a:ea typeface="+mn-ea"/>
                <a:cs typeface="+mn-cs"/>
              </a:rPr>
              <a:t>EĞİTİM – ÖĞRETİM YILI </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BRİFİNG DOSYASI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pic>
        <p:nvPicPr>
          <p:cNvPr id="6" name="5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Metin Yer Tutucusu"/>
          <p:cNvSpPr>
            <a:spLocks noGrp="1"/>
          </p:cNvSpPr>
          <p:nvPr>
            <p:ph type="body" idx="2"/>
          </p:nvPr>
        </p:nvSpPr>
        <p:spPr>
          <a:xfrm>
            <a:off x="1412776" y="265337"/>
            <a:ext cx="5159474" cy="346223"/>
          </a:xfrm>
        </p:spPr>
        <p:txBody>
          <a:bodyPr/>
          <a:lstStyle/>
          <a:p>
            <a:r>
              <a:rPr lang="tr-TR" dirty="0" smtClean="0"/>
              <a:t>Öğretmen Bilgileri ve Branşlara Göre Dağılımları</a:t>
            </a:r>
            <a:endParaRPr lang="tr-TR" dirty="0"/>
          </a:p>
        </p:txBody>
      </p:sp>
      <p:graphicFrame>
        <p:nvGraphicFramePr>
          <p:cNvPr id="5" name="4 İçerik Yer Tutucusu"/>
          <p:cNvGraphicFramePr>
            <a:graphicFrameLocks noGrp="1"/>
          </p:cNvGraphicFramePr>
          <p:nvPr>
            <p:ph sz="quarter" idx="1"/>
          </p:nvPr>
        </p:nvGraphicFramePr>
        <p:xfrm>
          <a:off x="2343150" y="914400"/>
          <a:ext cx="4229102" cy="8027670"/>
        </p:xfrm>
        <a:graphic>
          <a:graphicData uri="http://schemas.openxmlformats.org/drawingml/2006/table">
            <a:tbl>
              <a:tblPr firstRow="1" bandRow="1">
                <a:tableStyleId>{5C22544A-7EE6-4342-B048-85BDC9FD1C3A}</a:tableStyleId>
              </a:tblPr>
              <a:tblGrid>
                <a:gridCol w="490352"/>
                <a:gridCol w="566924"/>
                <a:gridCol w="297173"/>
                <a:gridCol w="760103"/>
                <a:gridCol w="843506"/>
                <a:gridCol w="1271044"/>
              </a:tblGrid>
              <a:tr h="129208">
                <a:tc>
                  <a:txBody>
                    <a:bodyPr/>
                    <a:lstStyle/>
                    <a:p>
                      <a:endParaRPr lang="tr-TR" dirty="0"/>
                    </a:p>
                  </a:txBody>
                  <a:tcPr/>
                </a:tc>
                <a:tc gridSpan="2">
                  <a:txBody>
                    <a:bodyPr/>
                    <a:lstStyle/>
                    <a:p>
                      <a:endParaRPr lang="tr-TR"/>
                    </a:p>
                  </a:txBody>
                  <a:tcPr/>
                </a:tc>
                <a:tc hMerge="1">
                  <a:txBody>
                    <a:bodyPr/>
                    <a:lstStyle/>
                    <a:p>
                      <a:endParaRPr lang="tr-TR"/>
                    </a:p>
                  </a:txBody>
                  <a:tcPr/>
                </a:tc>
                <a:tc gridSpan="2">
                  <a:txBody>
                    <a:bodyPr/>
                    <a:lstStyle/>
                    <a:p>
                      <a:endParaRPr lang="tr-TR"/>
                    </a:p>
                  </a:txBody>
                  <a:tcPr/>
                </a:tc>
                <a:tc hMerge="1">
                  <a:txBody>
                    <a:bodyPr/>
                    <a:lstStyle/>
                    <a:p>
                      <a:endParaRPr lang="tr-TR" dirty="0"/>
                    </a:p>
                  </a:txBody>
                  <a:tcPr/>
                </a:tc>
                <a:tc>
                  <a:txBody>
                    <a:bodyPr/>
                    <a:lstStyle/>
                    <a:p>
                      <a:endParaRPr lang="tr-TR"/>
                    </a:p>
                  </a:txBody>
                  <a:tcPr/>
                </a:tc>
              </a:tr>
              <a:tr h="370840">
                <a:tc>
                  <a:txBody>
                    <a:bodyPr/>
                    <a:lstStyle/>
                    <a:p>
                      <a:pPr algn="ctr" fontAlgn="b"/>
                      <a:r>
                        <a:rPr lang="tr-TR" sz="1200" b="0" i="0" u="none" strike="noStrike" dirty="0" smtClean="0">
                          <a:solidFill>
                            <a:srgbClr val="000000"/>
                          </a:solidFill>
                          <a:latin typeface="Calibri"/>
                        </a:rPr>
                        <a:t>39</a:t>
                      </a:r>
                      <a:endParaRPr lang="tr-TR" sz="1200" b="0" i="0" u="none" strike="noStrike" dirty="0">
                        <a:solidFill>
                          <a:srgbClr val="000000"/>
                        </a:solidFill>
                        <a:latin typeface="Calibri"/>
                      </a:endParaRPr>
                    </a:p>
                  </a:txBody>
                  <a:tcPr marL="9525" marR="9525" marT="9525" marB="0" anchor="b"/>
                </a:tc>
                <a:tc gridSpan="2">
                  <a:txBody>
                    <a:bodyPr/>
                    <a:lstStyle/>
                    <a:p>
                      <a:pPr algn="l" fontAlgn="b"/>
                      <a:r>
                        <a:rPr lang="tr-TR" sz="1200" b="0" i="0" u="none" strike="noStrike">
                          <a:solidFill>
                            <a:srgbClr val="000000"/>
                          </a:solidFill>
                          <a:latin typeface="Calibri"/>
                        </a:rPr>
                        <a:t>Neval GÜLER</a:t>
                      </a:r>
                    </a:p>
                  </a:txBody>
                  <a:tcPr marL="9525" marR="9525" marT="9525" marB="0" anchor="b"/>
                </a:tc>
                <a:tc hMerge="1">
                  <a:txBody>
                    <a:bodyPr/>
                    <a:lstStyle/>
                    <a:p>
                      <a:pPr algn="l" fontAlgn="b"/>
                      <a:endParaRPr lang="tr-TR" sz="1200" b="0" i="0" u="none" strike="noStrike">
                        <a:solidFill>
                          <a:srgbClr val="000000"/>
                        </a:solidFill>
                        <a:latin typeface="Calibri"/>
                      </a:endParaRPr>
                    </a:p>
                  </a:txBody>
                  <a:tcPr marL="9525" marR="9525" marT="9525" marB="0" anchor="b"/>
                </a:tc>
                <a:tc gridSpan="2">
                  <a:txBody>
                    <a:bodyPr/>
                    <a:lstStyle/>
                    <a:p>
                      <a:pPr algn="l" fontAlgn="b"/>
                      <a:r>
                        <a:rPr lang="tr-TR" sz="1200" b="0" i="0" u="none" strike="noStrike" dirty="0">
                          <a:solidFill>
                            <a:srgbClr val="000000"/>
                          </a:solidFill>
                          <a:latin typeface="Calibri"/>
                        </a:rPr>
                        <a:t>İngilizce</a:t>
                      </a:r>
                    </a:p>
                  </a:txBody>
                  <a:tcPr marL="9525" marR="9525" marT="9525" marB="0" anchor="b"/>
                </a:tc>
                <a:tc hMerge="1">
                  <a:txBody>
                    <a:bodyPr/>
                    <a:lstStyle/>
                    <a:p>
                      <a:pPr algn="l" fontAlgn="b"/>
                      <a:endParaRPr lang="tr-TR" sz="1200" b="0" i="0" u="none" strike="noStrike" dirty="0">
                        <a:solidFill>
                          <a:srgbClr val="000000"/>
                        </a:solidFill>
                        <a:latin typeface="Calibri"/>
                      </a:endParaRP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40</a:t>
                      </a:r>
                      <a:endParaRPr lang="tr-TR" sz="1200" b="0" i="0" u="none" strike="noStrike" dirty="0">
                        <a:solidFill>
                          <a:srgbClr val="000000"/>
                        </a:solidFill>
                        <a:latin typeface="Calibri"/>
                      </a:endParaRPr>
                    </a:p>
                  </a:txBody>
                  <a:tcPr marL="9525" marR="9525" marT="9525" marB="0" anchor="b"/>
                </a:tc>
                <a:tc gridSpan="2">
                  <a:txBody>
                    <a:bodyPr/>
                    <a:lstStyle/>
                    <a:p>
                      <a:pPr algn="l" fontAlgn="b"/>
                      <a:r>
                        <a:rPr lang="tr-TR" sz="1200" b="0" i="0" u="none" strike="noStrike" dirty="0">
                          <a:solidFill>
                            <a:srgbClr val="000000"/>
                          </a:solidFill>
                          <a:latin typeface="Calibri"/>
                        </a:rPr>
                        <a:t>Jale ULUTAŞ</a:t>
                      </a:r>
                    </a:p>
                  </a:txBody>
                  <a:tcPr marL="9525" marR="9525" marT="9525" marB="0" anchor="b"/>
                </a:tc>
                <a:tc hMerge="1">
                  <a:txBody>
                    <a:bodyPr/>
                    <a:lstStyle/>
                    <a:p>
                      <a:pPr algn="l" fontAlgn="b"/>
                      <a:endParaRPr lang="tr-TR" sz="1200" b="0" i="0" u="none" strike="noStrike" dirty="0">
                        <a:solidFill>
                          <a:srgbClr val="000000"/>
                        </a:solidFill>
                        <a:latin typeface="Calibri"/>
                      </a:endParaRPr>
                    </a:p>
                  </a:txBody>
                  <a:tcPr marL="9525" marR="9525" marT="9525" marB="0" anchor="b"/>
                </a:tc>
                <a:tc gridSpan="2">
                  <a:txBody>
                    <a:bodyPr/>
                    <a:lstStyle/>
                    <a:p>
                      <a:pPr algn="l" fontAlgn="b"/>
                      <a:r>
                        <a:rPr lang="tr-TR" sz="1200" b="0" i="0" u="none" strike="noStrike" dirty="0">
                          <a:solidFill>
                            <a:srgbClr val="000000"/>
                          </a:solidFill>
                          <a:latin typeface="Calibri"/>
                        </a:rPr>
                        <a:t>İngilizce</a:t>
                      </a:r>
                    </a:p>
                  </a:txBody>
                  <a:tcPr marL="9525" marR="9525" marT="9525" marB="0" anchor="b"/>
                </a:tc>
                <a:tc hMerge="1">
                  <a:txBody>
                    <a:bodyPr/>
                    <a:lstStyle/>
                    <a:p>
                      <a:pPr algn="l" fontAlgn="b"/>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err="1" smtClean="0">
                          <a:solidFill>
                            <a:srgbClr val="000000"/>
                          </a:solidFill>
                          <a:latin typeface="Calibri"/>
                        </a:rPr>
                        <a:t>Mecidiyeköy</a:t>
                      </a:r>
                      <a:r>
                        <a:rPr lang="tr-TR" sz="1200" b="0" i="0" u="none" strike="noStrike" dirty="0" smtClean="0">
                          <a:solidFill>
                            <a:srgbClr val="000000"/>
                          </a:solidFill>
                          <a:latin typeface="Calibri"/>
                        </a:rPr>
                        <a:t> </a:t>
                      </a:r>
                      <a:r>
                        <a:rPr lang="tr-TR" sz="1200" b="0" i="0" u="none" strike="noStrike" baseline="0" dirty="0" smtClean="0">
                          <a:solidFill>
                            <a:srgbClr val="000000"/>
                          </a:solidFill>
                          <a:latin typeface="Calibri"/>
                        </a:rPr>
                        <a:t>Anadolu Lisesinde Görevlendirme</a:t>
                      </a:r>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41</a:t>
                      </a:r>
                      <a:endParaRPr lang="tr-TR" sz="1200" b="0" i="0" u="none" strike="noStrike" dirty="0">
                        <a:solidFill>
                          <a:srgbClr val="000000"/>
                        </a:solidFill>
                        <a:latin typeface="Calibri"/>
                      </a:endParaRPr>
                    </a:p>
                  </a:txBody>
                  <a:tcPr marL="9525" marR="9525" marT="9525" marB="0" anchor="b"/>
                </a:tc>
                <a:tc gridSpan="2">
                  <a:txBody>
                    <a:bodyPr/>
                    <a:lstStyle/>
                    <a:p>
                      <a:pPr algn="l" fontAlgn="b"/>
                      <a:r>
                        <a:rPr lang="tr-TR" sz="1200" b="0" i="0" u="none" strike="noStrike">
                          <a:solidFill>
                            <a:srgbClr val="000000"/>
                          </a:solidFill>
                          <a:latin typeface="Calibri"/>
                        </a:rPr>
                        <a:t>Ali Arif DOĞAN</a:t>
                      </a:r>
                    </a:p>
                  </a:txBody>
                  <a:tcPr marL="9525" marR="9525" marT="9525" marB="0" anchor="b"/>
                </a:tc>
                <a:tc hMerge="1">
                  <a:txBody>
                    <a:bodyPr/>
                    <a:lstStyle/>
                    <a:p>
                      <a:pPr algn="l" fontAlgn="b"/>
                      <a:endParaRPr lang="tr-TR" sz="1200" b="0" i="0" u="none" strike="noStrike">
                        <a:solidFill>
                          <a:srgbClr val="000000"/>
                        </a:solidFill>
                        <a:latin typeface="Calibri"/>
                      </a:endParaRPr>
                    </a:p>
                  </a:txBody>
                  <a:tcPr marL="9525" marR="9525" marT="9525" marB="0" anchor="b"/>
                </a:tc>
                <a:tc gridSpan="2">
                  <a:txBody>
                    <a:bodyPr/>
                    <a:lstStyle/>
                    <a:p>
                      <a:pPr algn="l" fontAlgn="b"/>
                      <a:r>
                        <a:rPr lang="tr-TR" sz="1200" b="0" i="0" u="none" strike="noStrike" dirty="0">
                          <a:solidFill>
                            <a:srgbClr val="000000"/>
                          </a:solidFill>
                          <a:latin typeface="Calibri"/>
                        </a:rPr>
                        <a:t>Almanca</a:t>
                      </a:r>
                    </a:p>
                  </a:txBody>
                  <a:tcPr marL="9525" marR="9525" marT="9525" marB="0" anchor="b"/>
                </a:tc>
                <a:tc hMerge="1">
                  <a:txBody>
                    <a:bodyPr/>
                    <a:lstStyle/>
                    <a:p>
                      <a:pPr algn="l" fontAlgn="b"/>
                      <a:endParaRPr lang="tr-TR" sz="1200" b="0" i="0" u="none" strike="noStrike" dirty="0">
                        <a:solidFill>
                          <a:srgbClr val="000000"/>
                        </a:solidFill>
                        <a:latin typeface="Calibri"/>
                      </a:endParaRP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42</a:t>
                      </a:r>
                      <a:endParaRPr lang="tr-TR" sz="1200" b="0" i="0" u="none" strike="noStrike" dirty="0">
                        <a:solidFill>
                          <a:srgbClr val="000000"/>
                        </a:solidFill>
                        <a:latin typeface="Calibri"/>
                      </a:endParaRPr>
                    </a:p>
                  </a:txBody>
                  <a:tcPr marL="9525" marR="9525" marT="9525" marB="0" anchor="b"/>
                </a:tc>
                <a:tc gridSpan="2">
                  <a:txBody>
                    <a:bodyPr/>
                    <a:lstStyle/>
                    <a:p>
                      <a:pPr algn="l" fontAlgn="b"/>
                      <a:r>
                        <a:rPr lang="tr-TR" sz="1200" b="0" i="0" u="none" strike="noStrike">
                          <a:solidFill>
                            <a:srgbClr val="000000"/>
                          </a:solidFill>
                          <a:latin typeface="Calibri"/>
                        </a:rPr>
                        <a:t>Serpil YÜKSEK</a:t>
                      </a:r>
                    </a:p>
                  </a:txBody>
                  <a:tcPr marL="9525" marR="9525" marT="9525" marB="0" anchor="b"/>
                </a:tc>
                <a:tc hMerge="1">
                  <a:txBody>
                    <a:bodyPr/>
                    <a:lstStyle/>
                    <a:p>
                      <a:pPr algn="l" fontAlgn="b"/>
                      <a:endParaRPr lang="tr-TR" sz="1200" b="0" i="0" u="none" strike="noStrike">
                        <a:solidFill>
                          <a:srgbClr val="000000"/>
                        </a:solidFill>
                        <a:latin typeface="Calibri"/>
                      </a:endParaRPr>
                    </a:p>
                  </a:txBody>
                  <a:tcPr marL="9525" marR="9525" marT="9525" marB="0" anchor="b"/>
                </a:tc>
                <a:tc gridSpan="2">
                  <a:txBody>
                    <a:bodyPr/>
                    <a:lstStyle/>
                    <a:p>
                      <a:pPr algn="l" fontAlgn="b"/>
                      <a:r>
                        <a:rPr lang="tr-TR" sz="1200" b="0" i="0" u="none" strike="noStrike" dirty="0">
                          <a:solidFill>
                            <a:srgbClr val="000000"/>
                          </a:solidFill>
                          <a:latin typeface="Calibri"/>
                        </a:rPr>
                        <a:t>Almanca</a:t>
                      </a:r>
                    </a:p>
                  </a:txBody>
                  <a:tcPr marL="9525" marR="9525" marT="9525" marB="0" anchor="b"/>
                </a:tc>
                <a:tc hMerge="1">
                  <a:txBody>
                    <a:bodyPr/>
                    <a:lstStyle/>
                    <a:p>
                      <a:pPr algn="l" fontAlgn="b"/>
                      <a:endParaRPr lang="tr-TR" sz="1200" b="0" i="0" u="none" strike="noStrike" dirty="0">
                        <a:solidFill>
                          <a:srgbClr val="000000"/>
                        </a:solidFill>
                        <a:latin typeface="Calibri"/>
                      </a:endParaRP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43</a:t>
                      </a:r>
                      <a:endParaRPr lang="tr-TR" sz="1200" b="0" i="0" u="none" strike="noStrike" dirty="0">
                        <a:solidFill>
                          <a:srgbClr val="000000"/>
                        </a:solidFill>
                        <a:latin typeface="Calibri"/>
                      </a:endParaRPr>
                    </a:p>
                  </a:txBody>
                  <a:tcPr marL="9525" marR="9525" marT="9525" marB="0" anchor="b"/>
                </a:tc>
                <a:tc gridSpan="2">
                  <a:txBody>
                    <a:bodyPr/>
                    <a:lstStyle/>
                    <a:p>
                      <a:pPr algn="l" fontAlgn="b"/>
                      <a:r>
                        <a:rPr lang="tr-TR" sz="1200" b="0" i="0" u="none" strike="noStrike">
                          <a:solidFill>
                            <a:srgbClr val="000000"/>
                          </a:solidFill>
                          <a:latin typeface="Calibri"/>
                        </a:rPr>
                        <a:t>Doğan ÖZDOĞAN</a:t>
                      </a:r>
                    </a:p>
                  </a:txBody>
                  <a:tcPr marL="9525" marR="9525" marT="9525" marB="0" anchor="b"/>
                </a:tc>
                <a:tc hMerge="1">
                  <a:txBody>
                    <a:bodyPr/>
                    <a:lstStyle/>
                    <a:p>
                      <a:pPr algn="l" fontAlgn="b"/>
                      <a:endParaRPr lang="tr-TR" sz="1200" b="0" i="0" u="none" strike="noStrike">
                        <a:solidFill>
                          <a:srgbClr val="000000"/>
                        </a:solidFill>
                        <a:latin typeface="Calibri"/>
                      </a:endParaRPr>
                    </a:p>
                  </a:txBody>
                  <a:tcPr marL="9525" marR="9525" marT="9525" marB="0" anchor="b"/>
                </a:tc>
                <a:tc gridSpan="2">
                  <a:txBody>
                    <a:bodyPr/>
                    <a:lstStyle/>
                    <a:p>
                      <a:pPr algn="l" fontAlgn="b"/>
                      <a:r>
                        <a:rPr lang="tr-TR" sz="1200" b="0" i="0" u="none" strike="noStrike" dirty="0">
                          <a:solidFill>
                            <a:srgbClr val="000000"/>
                          </a:solidFill>
                          <a:latin typeface="Calibri"/>
                        </a:rPr>
                        <a:t>Beden Eğitimi</a:t>
                      </a:r>
                    </a:p>
                  </a:txBody>
                  <a:tcPr marL="9525" marR="9525" marT="9525" marB="0" anchor="b"/>
                </a:tc>
                <a:tc hMerge="1">
                  <a:txBody>
                    <a:bodyPr/>
                    <a:lstStyle/>
                    <a:p>
                      <a:pPr algn="l" fontAlgn="b"/>
                      <a:endParaRPr lang="tr-TR" sz="1200" b="0" i="0" u="none" strike="noStrike" dirty="0">
                        <a:solidFill>
                          <a:srgbClr val="000000"/>
                        </a:solidFill>
                        <a:latin typeface="Calibri"/>
                      </a:endParaRP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44</a:t>
                      </a:r>
                      <a:endParaRPr lang="tr-TR" sz="1200" b="0" i="0" u="none" strike="noStrike" dirty="0">
                        <a:solidFill>
                          <a:srgbClr val="000000"/>
                        </a:solidFill>
                        <a:latin typeface="Calibri"/>
                      </a:endParaRPr>
                    </a:p>
                  </a:txBody>
                  <a:tcPr marL="9525" marR="9525" marT="9525" marB="0" anchor="b"/>
                </a:tc>
                <a:tc gridSpan="2">
                  <a:txBody>
                    <a:bodyPr/>
                    <a:lstStyle/>
                    <a:p>
                      <a:pPr algn="l" fontAlgn="b"/>
                      <a:r>
                        <a:rPr lang="tr-TR" sz="1200" b="0" i="0" u="none" strike="noStrike" dirty="0" smtClean="0">
                          <a:solidFill>
                            <a:srgbClr val="000000"/>
                          </a:solidFill>
                          <a:latin typeface="Calibri"/>
                        </a:rPr>
                        <a:t>Ümit</a:t>
                      </a:r>
                      <a:r>
                        <a:rPr lang="tr-TR" sz="1200" b="0" i="0" u="none" strike="noStrike" baseline="0" dirty="0" smtClean="0">
                          <a:solidFill>
                            <a:srgbClr val="000000"/>
                          </a:solidFill>
                          <a:latin typeface="Calibri"/>
                        </a:rPr>
                        <a:t> ALAN</a:t>
                      </a:r>
                      <a:endParaRPr lang="tr-TR" sz="1200" b="0" i="0" u="none" strike="noStrike" dirty="0">
                        <a:solidFill>
                          <a:srgbClr val="000000"/>
                        </a:solidFill>
                        <a:latin typeface="Calibri"/>
                      </a:endParaRPr>
                    </a:p>
                  </a:txBody>
                  <a:tcPr marL="9525" marR="9525" marT="9525" marB="0" anchor="b"/>
                </a:tc>
                <a:tc hMerge="1">
                  <a:txBody>
                    <a:bodyPr/>
                    <a:lstStyle/>
                    <a:p>
                      <a:pPr algn="l" fontAlgn="b"/>
                      <a:endParaRPr lang="tr-TR" sz="1200" b="0" i="0" u="none" strike="noStrike">
                        <a:solidFill>
                          <a:srgbClr val="000000"/>
                        </a:solidFill>
                        <a:latin typeface="Calibri"/>
                      </a:endParaRPr>
                    </a:p>
                  </a:txBody>
                  <a:tcPr marL="9525" marR="9525" marT="9525" marB="0" anchor="b"/>
                </a:tc>
                <a:tc gridSpan="2">
                  <a:txBody>
                    <a:bodyPr/>
                    <a:lstStyle/>
                    <a:p>
                      <a:pPr algn="l" fontAlgn="b"/>
                      <a:r>
                        <a:rPr lang="tr-TR" sz="1200" b="0" i="0" u="none" strike="noStrike" dirty="0">
                          <a:solidFill>
                            <a:srgbClr val="000000"/>
                          </a:solidFill>
                          <a:latin typeface="Calibri"/>
                        </a:rPr>
                        <a:t>Beden Eğitimi</a:t>
                      </a:r>
                    </a:p>
                  </a:txBody>
                  <a:tcPr marL="9525" marR="9525" marT="9525" marB="0" anchor="b"/>
                </a:tc>
                <a:tc hMerge="1">
                  <a:txBody>
                    <a:bodyPr/>
                    <a:lstStyle/>
                    <a:p>
                      <a:pPr algn="l" fontAlgn="b"/>
                      <a:endParaRPr lang="tr-TR" sz="1200" b="0" i="0" u="none" strike="noStrike" dirty="0">
                        <a:solidFill>
                          <a:srgbClr val="000000"/>
                        </a:solidFill>
                        <a:latin typeface="Calibri"/>
                      </a:endParaRP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45</a:t>
                      </a:r>
                      <a:endParaRPr lang="tr-TR" sz="1200" b="0" i="0" u="none" strike="noStrike" dirty="0">
                        <a:solidFill>
                          <a:srgbClr val="000000"/>
                        </a:solidFill>
                        <a:latin typeface="Calibri"/>
                      </a:endParaRPr>
                    </a:p>
                  </a:txBody>
                  <a:tcPr marL="9525" marR="9525" marT="9525" marB="0" anchor="b"/>
                </a:tc>
                <a:tc gridSpan="2">
                  <a:txBody>
                    <a:bodyPr/>
                    <a:lstStyle/>
                    <a:p>
                      <a:pPr algn="l" fontAlgn="b"/>
                      <a:r>
                        <a:rPr lang="tr-TR" sz="1200" b="0" i="0" u="none" strike="noStrike">
                          <a:solidFill>
                            <a:srgbClr val="000000"/>
                          </a:solidFill>
                          <a:latin typeface="Calibri"/>
                        </a:rPr>
                        <a:t>İsmet Vecdi ERDİNE</a:t>
                      </a:r>
                    </a:p>
                  </a:txBody>
                  <a:tcPr marL="9525" marR="9525" marT="9525" marB="0" anchor="b"/>
                </a:tc>
                <a:tc hMerge="1">
                  <a:txBody>
                    <a:bodyPr/>
                    <a:lstStyle/>
                    <a:p>
                      <a:pPr algn="l" fontAlgn="b"/>
                      <a:endParaRPr lang="tr-TR" sz="1200" b="0" i="0" u="none" strike="noStrike">
                        <a:solidFill>
                          <a:srgbClr val="000000"/>
                        </a:solidFill>
                        <a:latin typeface="Calibri"/>
                      </a:endParaRPr>
                    </a:p>
                  </a:txBody>
                  <a:tcPr marL="9525" marR="9525" marT="9525" marB="0" anchor="b"/>
                </a:tc>
                <a:tc gridSpan="2">
                  <a:txBody>
                    <a:bodyPr/>
                    <a:lstStyle/>
                    <a:p>
                      <a:pPr algn="l" fontAlgn="b"/>
                      <a:r>
                        <a:rPr lang="tr-TR" sz="1200" b="0" i="0" u="none" strike="noStrike" dirty="0">
                          <a:solidFill>
                            <a:srgbClr val="000000"/>
                          </a:solidFill>
                          <a:latin typeface="Calibri"/>
                        </a:rPr>
                        <a:t>Müzik</a:t>
                      </a:r>
                    </a:p>
                  </a:txBody>
                  <a:tcPr marL="9525" marR="9525" marT="9525" marB="0" anchor="b"/>
                </a:tc>
                <a:tc hMerge="1">
                  <a:txBody>
                    <a:bodyPr/>
                    <a:lstStyle/>
                    <a:p>
                      <a:pPr algn="l" fontAlgn="b"/>
                      <a:endParaRPr lang="tr-TR" sz="1200" b="0" i="0" u="none" strike="noStrike">
                        <a:solidFill>
                          <a:srgbClr val="000000"/>
                        </a:solidFill>
                        <a:latin typeface="Calibri"/>
                      </a:endParaRP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46</a:t>
                      </a:r>
                      <a:endParaRPr lang="tr-TR" sz="1200" b="0" i="0" u="none" strike="noStrike" dirty="0">
                        <a:solidFill>
                          <a:srgbClr val="000000"/>
                        </a:solidFill>
                        <a:latin typeface="Calibri"/>
                      </a:endParaRPr>
                    </a:p>
                  </a:txBody>
                  <a:tcPr marL="9525" marR="9525" marT="9525" marB="0" anchor="b"/>
                </a:tc>
                <a:tc gridSpan="2">
                  <a:txBody>
                    <a:bodyPr/>
                    <a:lstStyle/>
                    <a:p>
                      <a:pPr algn="l" fontAlgn="b"/>
                      <a:r>
                        <a:rPr lang="tr-TR" sz="1200" b="0" i="0" u="none" strike="noStrike" dirty="0" err="1" smtClean="0">
                          <a:solidFill>
                            <a:srgbClr val="000000"/>
                          </a:solidFill>
                          <a:latin typeface="Calibri"/>
                        </a:rPr>
                        <a:t>Hacer</a:t>
                      </a:r>
                      <a:r>
                        <a:rPr lang="tr-TR" sz="1200" b="0" i="0" u="none" strike="noStrike" baseline="0" dirty="0" smtClean="0">
                          <a:solidFill>
                            <a:srgbClr val="000000"/>
                          </a:solidFill>
                          <a:latin typeface="Calibri"/>
                        </a:rPr>
                        <a:t> YAVUZCAN</a:t>
                      </a:r>
                      <a:endParaRPr lang="tr-TR" sz="1200" b="0" i="0" u="none" strike="noStrike" dirty="0">
                        <a:solidFill>
                          <a:srgbClr val="000000"/>
                        </a:solidFill>
                        <a:latin typeface="Calibri"/>
                      </a:endParaRPr>
                    </a:p>
                  </a:txBody>
                  <a:tcPr marL="9525" marR="9525" marT="9525" marB="0" anchor="b"/>
                </a:tc>
                <a:tc hMerge="1">
                  <a:txBody>
                    <a:bodyPr/>
                    <a:lstStyle/>
                    <a:p>
                      <a:endParaRPr lang="tr-TR"/>
                    </a:p>
                  </a:txBody>
                  <a:tcPr/>
                </a:tc>
                <a:tc gridSpan="2">
                  <a:txBody>
                    <a:bodyPr/>
                    <a:lstStyle/>
                    <a:p>
                      <a:pPr algn="l" fontAlgn="b"/>
                      <a:r>
                        <a:rPr lang="tr-TR" sz="1200" b="0" i="0" u="none" strike="noStrike" dirty="0" smtClean="0">
                          <a:solidFill>
                            <a:srgbClr val="000000"/>
                          </a:solidFill>
                          <a:latin typeface="Calibri"/>
                        </a:rPr>
                        <a:t>Görsel Sanatlar</a:t>
                      </a:r>
                      <a:endParaRPr lang="tr-TR" sz="1200" b="0" i="0" u="none" strike="noStrike" dirty="0">
                        <a:solidFill>
                          <a:srgbClr val="000000"/>
                        </a:solidFill>
                        <a:latin typeface="Calibri"/>
                      </a:endParaRPr>
                    </a:p>
                  </a:txBody>
                  <a:tcPr marL="9525" marR="9525" marT="9525" marB="0" anchor="b"/>
                </a:tc>
                <a:tc hMerge="1">
                  <a:txBody>
                    <a:bodyPr/>
                    <a:lstStyle/>
                    <a:p>
                      <a:endParaRPr lang="tr-TR"/>
                    </a:p>
                  </a:txBody>
                  <a:tcPr/>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47</a:t>
                      </a:r>
                      <a:endParaRPr lang="tr-TR" sz="1200" b="0" i="0" u="none" strike="noStrike" dirty="0">
                        <a:solidFill>
                          <a:srgbClr val="000000"/>
                        </a:solidFill>
                        <a:latin typeface="Calibri"/>
                      </a:endParaRPr>
                    </a:p>
                  </a:txBody>
                  <a:tcPr marL="9525" marR="9525" marT="9525" marB="0" anchor="b"/>
                </a:tc>
                <a:tc gridSpan="2">
                  <a:txBody>
                    <a:bodyPr/>
                    <a:lstStyle/>
                    <a:p>
                      <a:pPr algn="l" fontAlgn="b"/>
                      <a:r>
                        <a:rPr lang="tr-TR" sz="1200" b="0" i="0" u="none" strike="noStrike" dirty="0">
                          <a:solidFill>
                            <a:srgbClr val="000000"/>
                          </a:solidFill>
                          <a:latin typeface="Calibri"/>
                        </a:rPr>
                        <a:t>Hüseyin AKIN</a:t>
                      </a:r>
                    </a:p>
                  </a:txBody>
                  <a:tcPr marL="9525" marR="9525" marT="9525" marB="0" anchor="b"/>
                </a:tc>
                <a:tc hMerge="1">
                  <a:txBody>
                    <a:bodyPr/>
                    <a:lstStyle/>
                    <a:p>
                      <a:pPr algn="l" fontAlgn="b"/>
                      <a:endParaRPr lang="tr-TR" sz="1200" b="0" i="0" u="none" strike="noStrike" dirty="0">
                        <a:solidFill>
                          <a:srgbClr val="000000"/>
                        </a:solidFill>
                        <a:latin typeface="Calibri"/>
                      </a:endParaRPr>
                    </a:p>
                  </a:txBody>
                  <a:tcPr marL="9525" marR="9525" marT="9525" marB="0" anchor="b"/>
                </a:tc>
                <a:tc gridSpan="2">
                  <a:txBody>
                    <a:bodyPr/>
                    <a:lstStyle/>
                    <a:p>
                      <a:pPr algn="l" fontAlgn="b"/>
                      <a:r>
                        <a:rPr lang="tr-TR" sz="1200" b="0" i="0" u="none" strike="noStrike" dirty="0">
                          <a:solidFill>
                            <a:srgbClr val="000000"/>
                          </a:solidFill>
                          <a:latin typeface="Calibri"/>
                        </a:rPr>
                        <a:t>Din Kültürü ve </a:t>
                      </a:r>
                      <a:r>
                        <a:rPr lang="tr-TR" sz="1200" b="0" i="0" u="none" strike="noStrike" dirty="0" smtClean="0">
                          <a:solidFill>
                            <a:srgbClr val="000000"/>
                          </a:solidFill>
                          <a:latin typeface="Calibri"/>
                        </a:rPr>
                        <a:t>Ahlak </a:t>
                      </a:r>
                      <a:r>
                        <a:rPr lang="tr-TR" sz="1200" b="0" i="0" u="none" strike="noStrike" dirty="0">
                          <a:solidFill>
                            <a:srgbClr val="000000"/>
                          </a:solidFill>
                          <a:latin typeface="Calibri"/>
                        </a:rPr>
                        <a:t>Bilgisi</a:t>
                      </a:r>
                    </a:p>
                  </a:txBody>
                  <a:tcPr marL="9525" marR="9525" marT="9525" marB="0" anchor="b"/>
                </a:tc>
                <a:tc hMerge="1">
                  <a:txBody>
                    <a:bodyPr/>
                    <a:lstStyle/>
                    <a:p>
                      <a:pPr algn="l" fontAlgn="b"/>
                      <a:endParaRPr lang="tr-TR" sz="1200" b="0" i="0" u="none" strike="noStrike" dirty="0">
                        <a:solidFill>
                          <a:srgbClr val="000000"/>
                        </a:solidFill>
                        <a:latin typeface="Calibri"/>
                      </a:endParaRPr>
                    </a:p>
                  </a:txBody>
                  <a:tcPr marL="9525" marR="9525" marT="9525" marB="0" anchor="b"/>
                </a:tc>
                <a:tc>
                  <a:txBody>
                    <a:bodyPr/>
                    <a:lstStyle/>
                    <a:p>
                      <a:pPr algn="l" fontAlgn="b"/>
                      <a:r>
                        <a:rPr lang="tr-TR" sz="1200" b="0" i="0" u="none" strike="noStrike" dirty="0" smtClean="0">
                          <a:solidFill>
                            <a:srgbClr val="000000"/>
                          </a:solidFill>
                          <a:latin typeface="Calibri"/>
                        </a:rPr>
                        <a:t>İl Milli Eğitim Ar-</a:t>
                      </a:r>
                      <a:r>
                        <a:rPr lang="tr-TR" sz="1200" b="0" i="0" u="none" strike="noStrike" dirty="0" err="1" smtClean="0">
                          <a:solidFill>
                            <a:srgbClr val="000000"/>
                          </a:solidFill>
                          <a:latin typeface="Calibri"/>
                        </a:rPr>
                        <a:t>Ge</a:t>
                      </a:r>
                      <a:r>
                        <a:rPr lang="tr-TR" sz="1200" b="0" i="0" u="none" strike="noStrike" dirty="0" smtClean="0">
                          <a:solidFill>
                            <a:srgbClr val="000000"/>
                          </a:solidFill>
                          <a:latin typeface="Calibri"/>
                        </a:rPr>
                        <a:t> Görevlendirme</a:t>
                      </a:r>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200" b="0" i="0" u="none" strike="noStrike" dirty="0" smtClean="0">
                          <a:solidFill>
                            <a:srgbClr val="000000"/>
                          </a:solidFill>
                          <a:latin typeface="Calibri"/>
                        </a:rPr>
                        <a:t>48</a:t>
                      </a:r>
                      <a:endParaRPr lang="tr-TR" sz="1200" b="0" i="0" u="none" strike="noStrike" dirty="0">
                        <a:solidFill>
                          <a:srgbClr val="000000"/>
                        </a:solidFill>
                        <a:latin typeface="Calibri"/>
                      </a:endParaRPr>
                    </a:p>
                  </a:txBody>
                  <a:tcPr marL="9525" marR="9525" marT="9525" marB="0" anchor="b"/>
                </a:tc>
                <a:tc gridSpan="2">
                  <a:txBody>
                    <a:bodyPr/>
                    <a:lstStyle/>
                    <a:p>
                      <a:pPr algn="l" fontAlgn="b"/>
                      <a:r>
                        <a:rPr lang="tr-TR" sz="1200" b="0" i="0" u="none" strike="noStrike" dirty="0" smtClean="0">
                          <a:solidFill>
                            <a:srgbClr val="000000"/>
                          </a:solidFill>
                          <a:latin typeface="Calibri"/>
                        </a:rPr>
                        <a:t>Burcu ÇAM</a:t>
                      </a:r>
                      <a:endParaRPr lang="tr-TR" sz="1200" b="0" i="0" u="none" strike="noStrike" dirty="0">
                        <a:solidFill>
                          <a:srgbClr val="000000"/>
                        </a:solidFill>
                        <a:latin typeface="Calibri"/>
                      </a:endParaRPr>
                    </a:p>
                  </a:txBody>
                  <a:tcPr marL="9525" marR="9525" marT="9525" marB="0" anchor="b"/>
                </a:tc>
                <a:tc hMerge="1">
                  <a:txBody>
                    <a:bodyPr/>
                    <a:lstStyle/>
                    <a:p>
                      <a:endParaRPr lang="tr-TR"/>
                    </a:p>
                  </a:txBody>
                  <a:tcPr/>
                </a:tc>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0" i="0" u="none" strike="noStrike" dirty="0" smtClean="0">
                          <a:solidFill>
                            <a:srgbClr val="000000"/>
                          </a:solidFill>
                          <a:latin typeface="Calibri"/>
                        </a:rPr>
                        <a:t>Din Kültürü ve Ahlak Bilgisi</a:t>
                      </a:r>
                      <a:endParaRPr lang="tr-TR" sz="1200" b="0" i="0" u="none" strike="noStrike" dirty="0">
                        <a:solidFill>
                          <a:srgbClr val="000000"/>
                        </a:solidFill>
                        <a:latin typeface="Calibri"/>
                      </a:endParaRPr>
                    </a:p>
                  </a:txBody>
                  <a:tcPr marL="9525" marR="9525" marT="9525" marB="0" anchor="b"/>
                </a:tc>
                <a:tc hMerge="1">
                  <a:txBody>
                    <a:bodyPr/>
                    <a:lstStyle/>
                    <a:p>
                      <a:endParaRPr lang="tr-TR"/>
                    </a:p>
                  </a:txBody>
                  <a:tcPr/>
                </a:tc>
                <a:tc>
                  <a:txBody>
                    <a:bodyPr/>
                    <a:lstStyle/>
                    <a:p>
                      <a:pPr algn="l" fontAlgn="b"/>
                      <a:r>
                        <a:rPr lang="tr-TR" sz="1200" b="0" i="0" u="none" strike="noStrike" dirty="0" err="1" smtClean="0">
                          <a:solidFill>
                            <a:srgbClr val="000000"/>
                          </a:solidFill>
                          <a:latin typeface="Calibri"/>
                        </a:rPr>
                        <a:t>İlsis</a:t>
                      </a:r>
                      <a:r>
                        <a:rPr lang="tr-TR" sz="1200" b="0" i="0" u="none" strike="noStrike" baseline="0" dirty="0" smtClean="0">
                          <a:solidFill>
                            <a:srgbClr val="000000"/>
                          </a:solidFill>
                          <a:latin typeface="Calibri"/>
                        </a:rPr>
                        <a:t> Dışı</a:t>
                      </a:r>
                      <a:endParaRPr lang="tr-TR" sz="1200" b="0" i="0" u="none" strike="noStrike" dirty="0">
                        <a:solidFill>
                          <a:srgbClr val="000000"/>
                        </a:solidFill>
                        <a:latin typeface="Calibri"/>
                      </a:endParaRPr>
                    </a:p>
                  </a:txBody>
                  <a:tcPr marL="9525" marR="9525" marT="9525" marB="0" anchor="b"/>
                </a:tc>
              </a:tr>
              <a:tr h="370840">
                <a:tc>
                  <a:txBody>
                    <a:bodyPr/>
                    <a:lstStyle/>
                    <a:p>
                      <a:pPr algn="ctr" fontAlgn="b"/>
                      <a:r>
                        <a:rPr lang="tr-TR" sz="1100" b="0" i="0" u="none" strike="noStrike" dirty="0" smtClean="0">
                          <a:solidFill>
                            <a:srgbClr val="000000"/>
                          </a:solidFill>
                          <a:latin typeface="Calibri"/>
                        </a:rPr>
                        <a:t>49</a:t>
                      </a:r>
                      <a:endParaRPr lang="tr-TR" sz="1100" b="0" i="0" u="none" strike="noStrike" dirty="0">
                        <a:solidFill>
                          <a:srgbClr val="000000"/>
                        </a:solidFill>
                        <a:latin typeface="Calibri"/>
                      </a:endParaRPr>
                    </a:p>
                  </a:txBody>
                  <a:tcPr marL="9525" marR="9525" marT="9525" marB="0" anchor="b"/>
                </a:tc>
                <a:tc gridSpan="2">
                  <a:txBody>
                    <a:bodyPr/>
                    <a:lstStyle/>
                    <a:p>
                      <a:pPr algn="l" fontAlgn="b"/>
                      <a:r>
                        <a:rPr lang="tr-TR" sz="1200" b="0" i="0" u="none" strike="noStrike">
                          <a:solidFill>
                            <a:srgbClr val="000000"/>
                          </a:solidFill>
                          <a:latin typeface="Calibri"/>
                        </a:rPr>
                        <a:t>Ümmet ERKAN</a:t>
                      </a:r>
                    </a:p>
                  </a:txBody>
                  <a:tcPr marL="9525" marR="9525" marT="9525" marB="0" anchor="b"/>
                </a:tc>
                <a:tc hMerge="1">
                  <a:txBody>
                    <a:bodyPr/>
                    <a:lstStyle/>
                    <a:p>
                      <a:pPr algn="l" fontAlgn="b"/>
                      <a:endParaRPr lang="tr-TR" sz="1200" b="0" i="0" u="none" strike="noStrike">
                        <a:solidFill>
                          <a:srgbClr val="000000"/>
                        </a:solidFill>
                        <a:latin typeface="Calibri"/>
                      </a:endParaRPr>
                    </a:p>
                  </a:txBody>
                  <a:tcPr marL="9525" marR="9525" marT="9525" marB="0" anchor="b"/>
                </a:tc>
                <a:tc gridSpan="2">
                  <a:txBody>
                    <a:bodyPr/>
                    <a:lstStyle/>
                    <a:p>
                      <a:pPr algn="l" fontAlgn="b"/>
                      <a:r>
                        <a:rPr lang="tr-TR" sz="1200" b="0" i="0" u="none" strike="noStrike" dirty="0">
                          <a:solidFill>
                            <a:srgbClr val="000000"/>
                          </a:solidFill>
                          <a:latin typeface="Calibri"/>
                        </a:rPr>
                        <a:t>Felsefe</a:t>
                      </a:r>
                    </a:p>
                  </a:txBody>
                  <a:tcPr marL="9525" marR="9525" marT="9525" marB="0" anchor="b"/>
                </a:tc>
                <a:tc hMerge="1">
                  <a:txBody>
                    <a:bodyPr/>
                    <a:lstStyle/>
                    <a:p>
                      <a:pPr algn="l" fontAlgn="b"/>
                      <a:endParaRPr lang="tr-TR" sz="1200" b="0" i="0" u="none" strike="noStrike">
                        <a:solidFill>
                          <a:srgbClr val="000000"/>
                        </a:solidFill>
                        <a:latin typeface="Calibri"/>
                      </a:endParaRPr>
                    </a:p>
                  </a:txBody>
                  <a:tcPr marL="9525" marR="9525" marT="9525" marB="0" anchor="b"/>
                </a:tc>
                <a:tc>
                  <a:txBody>
                    <a:bodyPr/>
                    <a:lstStyle/>
                    <a:p>
                      <a:pPr algn="l" fontAlgn="b"/>
                      <a:endParaRPr lang="tr-TR" sz="1200" b="0" i="0" u="none" strike="noStrike">
                        <a:solidFill>
                          <a:srgbClr val="000000"/>
                        </a:solidFill>
                        <a:latin typeface="Calibri"/>
                      </a:endParaRPr>
                    </a:p>
                  </a:txBody>
                  <a:tcPr marL="9525" marR="9525" marT="9525" marB="0" anchor="b"/>
                </a:tc>
              </a:tr>
              <a:tr h="370840">
                <a:tc>
                  <a:txBody>
                    <a:bodyPr/>
                    <a:lstStyle/>
                    <a:p>
                      <a:r>
                        <a:rPr lang="tr-TR" sz="1200" dirty="0" smtClean="0">
                          <a:latin typeface="Calibri" pitchFamily="34" charset="0"/>
                        </a:rPr>
                        <a:t>     </a:t>
                      </a:r>
                      <a:r>
                        <a:rPr lang="tr-TR" sz="1200" dirty="0" smtClean="0">
                          <a:latin typeface="Calibri" pitchFamily="34" charset="0"/>
                        </a:rPr>
                        <a:t>50</a:t>
                      </a:r>
                      <a:endParaRPr lang="tr-TR" sz="1200" dirty="0">
                        <a:latin typeface="Calibri" pitchFamily="34" charset="0"/>
                      </a:endParaRPr>
                    </a:p>
                  </a:txBody>
                  <a:tcPr marL="9525" marR="9525" marT="9525" marB="0" anchor="b"/>
                </a:tc>
                <a:tc gridSpan="2">
                  <a:txBody>
                    <a:bodyPr/>
                    <a:lstStyle/>
                    <a:p>
                      <a:pPr algn="l" fontAlgn="b"/>
                      <a:r>
                        <a:rPr lang="tr-TR" sz="1200" b="0" i="0" u="none" strike="noStrike">
                          <a:solidFill>
                            <a:srgbClr val="000000"/>
                          </a:solidFill>
                          <a:latin typeface="Calibri"/>
                        </a:rPr>
                        <a:t>Asu BÜLBÜL</a:t>
                      </a:r>
                    </a:p>
                  </a:txBody>
                  <a:tcPr marL="9525" marR="9525" marT="9525" marB="0" anchor="b"/>
                </a:tc>
                <a:tc hMerge="1">
                  <a:txBody>
                    <a:bodyPr/>
                    <a:lstStyle/>
                    <a:p>
                      <a:pPr algn="l" fontAlgn="b"/>
                      <a:endParaRPr lang="tr-TR" sz="1200" b="0" i="0" u="none" strike="noStrike">
                        <a:solidFill>
                          <a:srgbClr val="000000"/>
                        </a:solidFill>
                        <a:latin typeface="Calibri"/>
                      </a:endParaRPr>
                    </a:p>
                  </a:txBody>
                  <a:tcPr marL="9525" marR="9525" marT="9525" marB="0" anchor="b"/>
                </a:tc>
                <a:tc gridSpan="2">
                  <a:txBody>
                    <a:bodyPr/>
                    <a:lstStyle/>
                    <a:p>
                      <a:pPr algn="l" fontAlgn="b"/>
                      <a:r>
                        <a:rPr lang="tr-TR" sz="1200" b="0" i="0" u="none" strike="noStrike" dirty="0">
                          <a:solidFill>
                            <a:srgbClr val="000000"/>
                          </a:solidFill>
                          <a:latin typeface="Calibri"/>
                        </a:rPr>
                        <a:t>Rehberlik</a:t>
                      </a:r>
                    </a:p>
                  </a:txBody>
                  <a:tcPr marL="9525" marR="9525" marT="9525" marB="0" anchor="b"/>
                </a:tc>
                <a:tc hMerge="1">
                  <a:txBody>
                    <a:bodyPr/>
                    <a:lstStyle/>
                    <a:p>
                      <a:pPr algn="l" fontAlgn="b"/>
                      <a:endParaRPr lang="tr-TR" sz="1200" b="0" i="0" u="none" strike="noStrike" dirty="0">
                        <a:solidFill>
                          <a:srgbClr val="000000"/>
                        </a:solidFill>
                        <a:latin typeface="Calibri"/>
                      </a:endParaRPr>
                    </a:p>
                  </a:txBody>
                  <a:tcPr marL="9525" marR="9525" marT="9525" marB="0" anchor="b"/>
                </a:tc>
                <a:tc>
                  <a:txBody>
                    <a:bodyPr/>
                    <a:lstStyle/>
                    <a:p>
                      <a:pPr algn="l" fontAlgn="b"/>
                      <a:endParaRPr lang="tr-TR" sz="1200" b="0" i="0" u="none" strike="noStrike" dirty="0">
                        <a:solidFill>
                          <a:srgbClr val="000000"/>
                        </a:solidFill>
                        <a:latin typeface="Calibri"/>
                      </a:endParaRPr>
                    </a:p>
                  </a:txBody>
                  <a:tcPr marL="9525" marR="9525" marT="9525" marB="0" anchor="b"/>
                </a:tc>
              </a:tr>
              <a:tr h="370840">
                <a:tc>
                  <a:txBody>
                    <a:bodyPr/>
                    <a:lstStyle/>
                    <a:p>
                      <a:r>
                        <a:rPr lang="tr-TR" sz="1200" dirty="0" smtClean="0">
                          <a:latin typeface="Calibri" pitchFamily="34" charset="0"/>
                        </a:rPr>
                        <a:t>     </a:t>
                      </a:r>
                      <a:r>
                        <a:rPr lang="tr-TR" sz="1200" dirty="0" smtClean="0">
                          <a:latin typeface="Calibri" pitchFamily="34" charset="0"/>
                        </a:rPr>
                        <a:t>51</a:t>
                      </a:r>
                      <a:endParaRPr lang="tr-TR" sz="1200" dirty="0">
                        <a:latin typeface="Calibri" pitchFamily="34" charset="0"/>
                      </a:endParaRPr>
                    </a:p>
                  </a:txBody>
                  <a:tcPr marL="9525" marR="9525" marT="9525" marB="0" anchor="b"/>
                </a:tc>
                <a:tc gridSpan="2">
                  <a:txBody>
                    <a:bodyPr/>
                    <a:lstStyle/>
                    <a:p>
                      <a:pPr algn="l" fontAlgn="b"/>
                      <a:r>
                        <a:rPr lang="tr-TR" sz="1200" b="0" i="0" u="none" strike="noStrike" dirty="0" smtClean="0">
                          <a:solidFill>
                            <a:srgbClr val="000000"/>
                          </a:solidFill>
                          <a:latin typeface="Calibri"/>
                        </a:rPr>
                        <a:t>Alev</a:t>
                      </a:r>
                      <a:r>
                        <a:rPr lang="tr-TR" sz="1200" b="0" i="0" u="none" strike="noStrike" baseline="0" dirty="0" smtClean="0">
                          <a:solidFill>
                            <a:srgbClr val="000000"/>
                          </a:solidFill>
                          <a:latin typeface="Calibri"/>
                        </a:rPr>
                        <a:t> ÇELİK</a:t>
                      </a:r>
                      <a:endParaRPr lang="tr-TR" sz="1200" b="0" i="0" u="none" strike="noStrike" dirty="0">
                        <a:solidFill>
                          <a:srgbClr val="000000"/>
                        </a:solidFill>
                        <a:latin typeface="Calibri"/>
                      </a:endParaRPr>
                    </a:p>
                  </a:txBody>
                  <a:tcPr marL="9525" marR="9525" marT="9525" marB="0" anchor="b"/>
                </a:tc>
                <a:tc hMerge="1">
                  <a:txBody>
                    <a:bodyPr/>
                    <a:lstStyle/>
                    <a:p>
                      <a:pPr algn="l" fontAlgn="b"/>
                      <a:endParaRPr lang="tr-TR" sz="1200" b="0" i="0" u="none" strike="noStrike">
                        <a:solidFill>
                          <a:srgbClr val="000000"/>
                        </a:solidFill>
                        <a:latin typeface="Calibri"/>
                      </a:endParaRPr>
                    </a:p>
                  </a:txBody>
                  <a:tcPr marL="9525" marR="9525" marT="9525" marB="0" anchor="b"/>
                </a:tc>
                <a:tc gridSpan="2">
                  <a:txBody>
                    <a:bodyPr/>
                    <a:lstStyle/>
                    <a:p>
                      <a:pPr algn="l" fontAlgn="b"/>
                      <a:r>
                        <a:rPr lang="tr-TR" sz="1000" b="0" i="0" u="none" strike="noStrike" dirty="0">
                          <a:solidFill>
                            <a:srgbClr val="000000"/>
                          </a:solidFill>
                          <a:latin typeface="Calibri"/>
                        </a:rPr>
                        <a:t>Rehberlik</a:t>
                      </a:r>
                    </a:p>
                  </a:txBody>
                  <a:tcPr marL="9525" marR="9525" marT="9525" marB="0" anchor="b"/>
                </a:tc>
                <a:tc hMerge="1">
                  <a:txBody>
                    <a:bodyPr/>
                    <a:lstStyle/>
                    <a:p>
                      <a:pPr algn="l" fontAlgn="b"/>
                      <a:endParaRPr lang="tr-TR" sz="1200" b="0" i="0" u="none" strike="noStrike" dirty="0">
                        <a:solidFill>
                          <a:srgbClr val="000000"/>
                        </a:solidFill>
                        <a:latin typeface="Calibri"/>
                      </a:endParaRPr>
                    </a:p>
                  </a:txBody>
                  <a:tcPr marL="9525" marR="9525" marT="9525" marB="0" anchor="b"/>
                </a:tc>
                <a:tc>
                  <a:txBody>
                    <a:bodyPr/>
                    <a:lstStyle/>
                    <a:p>
                      <a:r>
                        <a:rPr lang="tr-TR" sz="1000" dirty="0" smtClean="0"/>
                        <a:t>Ücretsiz İzin</a:t>
                      </a:r>
                      <a:endParaRPr lang="tr-TR" sz="1000" dirty="0"/>
                    </a:p>
                  </a:txBody>
                  <a:tcPr marL="9525" marR="9525" marT="9525" marB="0" anchor="b"/>
                </a:tc>
              </a:tr>
              <a:tr h="370840">
                <a:tc gridSpan="5">
                  <a:txBody>
                    <a:bodyPr/>
                    <a:lstStyle/>
                    <a:p>
                      <a:pPr algn="ctr" fontAlgn="b"/>
                      <a:r>
                        <a:rPr lang="tr-TR" sz="1200" b="1" i="0" u="none" strike="noStrike" dirty="0" smtClean="0">
                          <a:solidFill>
                            <a:srgbClr val="000000"/>
                          </a:solidFill>
                          <a:latin typeface="Calibri"/>
                        </a:rPr>
                        <a:t>DİĞER PERSONEL</a:t>
                      </a:r>
                      <a:endParaRPr lang="tr-TR" sz="1200" b="1" i="0" u="none" strike="noStrike" dirty="0">
                        <a:solidFill>
                          <a:srgbClr val="000000"/>
                        </a:solidFill>
                        <a:latin typeface="Calibri"/>
                      </a:endParaRPr>
                    </a:p>
                  </a:txBody>
                  <a:tcPr marL="9525" marR="9525" marT="9525" marB="0" anchor="b"/>
                </a:tc>
                <a:tc hMerge="1">
                  <a:txBody>
                    <a:bodyPr/>
                    <a:lstStyle/>
                    <a:p>
                      <a:endParaRPr lang="tr-TR"/>
                    </a:p>
                  </a:txBody>
                  <a:tcPr/>
                </a:tc>
                <a:tc hMerge="1">
                  <a:txBody>
                    <a:bodyPr/>
                    <a:lstStyle/>
                    <a:p>
                      <a:pPr algn="l" fontAlgn="b"/>
                      <a:endParaRPr lang="tr-TR" sz="1100" b="0" i="0" u="none" strike="noStrike" dirty="0">
                        <a:solidFill>
                          <a:srgbClr val="000000"/>
                        </a:solidFill>
                        <a:latin typeface="Calibri"/>
                      </a:endParaRPr>
                    </a:p>
                  </a:txBody>
                  <a:tcPr marL="9525" marR="9525" marT="9525" marB="0" anchor="b"/>
                </a:tc>
                <a:tc hMerge="1">
                  <a:txBody>
                    <a:bodyPr/>
                    <a:lstStyle/>
                    <a:p>
                      <a:endParaRPr lang="tr-TR"/>
                    </a:p>
                  </a:txBody>
                  <a:tcPr/>
                </a:tc>
                <a:tc hMerge="1">
                  <a:txBody>
                    <a:bodyPr/>
                    <a:lstStyle/>
                    <a:p>
                      <a:pPr algn="l" fontAlgn="b"/>
                      <a:endParaRPr lang="tr-TR" sz="1100" b="0" i="0" u="none" strike="noStrike" dirty="0">
                        <a:solidFill>
                          <a:srgbClr val="000000"/>
                        </a:solidFill>
                        <a:latin typeface="Calibri"/>
                      </a:endParaRPr>
                    </a:p>
                  </a:txBody>
                  <a:tcPr marL="9525" marR="9525" marT="9525" marB="0" anchor="b"/>
                </a:tc>
                <a:tc>
                  <a:txBody>
                    <a:bodyPr/>
                    <a:lstStyle/>
                    <a:p>
                      <a:pPr algn="ctr" fontAlgn="b"/>
                      <a:endParaRPr lang="tr-TR" sz="1200" b="1" i="0" u="none" strike="noStrike" dirty="0">
                        <a:solidFill>
                          <a:srgbClr val="000000"/>
                        </a:solidFill>
                        <a:latin typeface="Calibri"/>
                      </a:endParaRPr>
                    </a:p>
                  </a:txBody>
                  <a:tcPr marL="9525" marR="9525" marT="9525" marB="0" anchor="b"/>
                </a:tc>
              </a:tr>
              <a:tr h="370840">
                <a:tc gridSpan="2">
                  <a:txBody>
                    <a:bodyPr/>
                    <a:lstStyle/>
                    <a:p>
                      <a:pPr algn="ctr" fontAlgn="b"/>
                      <a:r>
                        <a:rPr lang="tr-TR" sz="1200" b="0" i="0" u="none" strike="noStrike" dirty="0" smtClean="0">
                          <a:solidFill>
                            <a:srgbClr val="000000"/>
                          </a:solidFill>
                          <a:latin typeface="Calibri"/>
                        </a:rPr>
                        <a:t>Kurum Memur</a:t>
                      </a:r>
                      <a:r>
                        <a:rPr lang="tr-TR" sz="1200" b="0" i="0" u="none" strike="noStrike" baseline="0" dirty="0" smtClean="0">
                          <a:solidFill>
                            <a:srgbClr val="000000"/>
                          </a:solidFill>
                          <a:latin typeface="Calibri"/>
                        </a:rPr>
                        <a:t> Personel Sayısı</a:t>
                      </a:r>
                      <a:endParaRPr lang="tr-TR" sz="1200" b="0" i="0" u="none" strike="noStrike" dirty="0">
                        <a:solidFill>
                          <a:srgbClr val="000000"/>
                        </a:solidFill>
                        <a:latin typeface="Calibri"/>
                      </a:endParaRPr>
                    </a:p>
                  </a:txBody>
                  <a:tcPr marL="9525" marR="9525" marT="9525" marB="0" anchor="b"/>
                </a:tc>
                <a:tc hMerge="1">
                  <a:txBody>
                    <a:bodyPr/>
                    <a:lstStyle/>
                    <a:p>
                      <a:endParaRPr lang="tr-TR"/>
                    </a:p>
                  </a:txBody>
                  <a:tcPr/>
                </a:tc>
                <a:tc gridSpan="2">
                  <a:txBody>
                    <a:bodyPr/>
                    <a:lstStyle/>
                    <a:p>
                      <a:pPr algn="ctr" fontAlgn="b"/>
                      <a:r>
                        <a:rPr lang="tr-TR" sz="1200" b="0" i="0" u="none" strike="noStrike" dirty="0" smtClean="0">
                          <a:solidFill>
                            <a:srgbClr val="000000"/>
                          </a:solidFill>
                          <a:latin typeface="Calibri"/>
                        </a:rPr>
                        <a:t>2</a:t>
                      </a:r>
                      <a:endParaRPr lang="tr-TR" sz="1200" b="0" i="0" u="none" strike="noStrike" dirty="0">
                        <a:solidFill>
                          <a:srgbClr val="000000"/>
                        </a:solidFill>
                        <a:latin typeface="Calibri"/>
                      </a:endParaRPr>
                    </a:p>
                  </a:txBody>
                  <a:tcPr marL="9525" marR="9525" marT="9525" marB="0" anchor="b"/>
                </a:tc>
                <a:tc hMerge="1">
                  <a:txBody>
                    <a:bodyPr/>
                    <a:lstStyle/>
                    <a:p>
                      <a:endParaRPr lang="tr-TR"/>
                    </a:p>
                  </a:txBody>
                  <a:tcPr/>
                </a:tc>
                <a:tc>
                  <a:txBody>
                    <a:bodyPr/>
                    <a:lstStyle/>
                    <a:p>
                      <a:pPr algn="l" fontAlgn="b"/>
                      <a:r>
                        <a:rPr lang="tr-TR" sz="1100" b="0" i="0" u="none" strike="noStrike" dirty="0" smtClean="0">
                          <a:solidFill>
                            <a:srgbClr val="000000"/>
                          </a:solidFill>
                          <a:latin typeface="Calibri"/>
                        </a:rPr>
                        <a:t>Sevgi BOĞU</a:t>
                      </a:r>
                    </a:p>
                    <a:p>
                      <a:pPr algn="l" fontAlgn="b"/>
                      <a:r>
                        <a:rPr lang="tr-TR" sz="1100" b="0" i="0" u="none" strike="noStrike" dirty="0" smtClean="0">
                          <a:solidFill>
                            <a:srgbClr val="000000"/>
                          </a:solidFill>
                          <a:latin typeface="Calibri"/>
                        </a:rPr>
                        <a:t>İpek ÖZTOP</a:t>
                      </a:r>
                      <a:endParaRPr lang="tr-TR" sz="1100" b="0" i="0" u="none" strike="noStrike" dirty="0">
                        <a:solidFill>
                          <a:srgbClr val="000000"/>
                        </a:solidFill>
                        <a:latin typeface="Calibri"/>
                      </a:endParaRPr>
                    </a:p>
                  </a:txBody>
                  <a:tcPr marL="9525" marR="9525" marT="9525" marB="0" anchor="b"/>
                </a:tc>
                <a:tc>
                  <a:txBody>
                    <a:bodyPr/>
                    <a:lstStyle/>
                    <a:p>
                      <a:pPr algn="l" fontAlgn="b"/>
                      <a:endParaRPr lang="tr-TR" sz="1100" b="0" i="0" u="none" strike="noStrike" dirty="0">
                        <a:solidFill>
                          <a:srgbClr val="000000"/>
                        </a:solidFill>
                        <a:latin typeface="Calibri"/>
                      </a:endParaRPr>
                    </a:p>
                  </a:txBody>
                  <a:tcPr marL="9525" marR="9525" marT="9525" marB="0" anchor="b"/>
                </a:tc>
              </a:tr>
              <a:tr h="370840">
                <a:tc gridSpan="2">
                  <a:txBody>
                    <a:bodyPr/>
                    <a:lstStyle/>
                    <a:p>
                      <a:pPr algn="ctr" fontAlgn="b"/>
                      <a:r>
                        <a:rPr lang="tr-TR" sz="1200" b="0" i="0" u="none" strike="noStrike" dirty="0" smtClean="0">
                          <a:solidFill>
                            <a:srgbClr val="000000"/>
                          </a:solidFill>
                          <a:latin typeface="Calibri"/>
                        </a:rPr>
                        <a:t>Güvenlik</a:t>
                      </a:r>
                      <a:r>
                        <a:rPr lang="tr-TR" sz="1200" b="0" i="0" u="none" strike="noStrike" baseline="0" dirty="0" smtClean="0">
                          <a:solidFill>
                            <a:srgbClr val="000000"/>
                          </a:solidFill>
                          <a:latin typeface="Calibri"/>
                        </a:rPr>
                        <a:t> Görevlisi Sayısı</a:t>
                      </a:r>
                      <a:endParaRPr lang="tr-TR" sz="1200" b="0" i="0" u="none" strike="noStrike" dirty="0">
                        <a:solidFill>
                          <a:srgbClr val="000000"/>
                        </a:solidFill>
                        <a:latin typeface="Calibri"/>
                      </a:endParaRPr>
                    </a:p>
                  </a:txBody>
                  <a:tcPr marL="9525" marR="9525" marT="9525" marB="0" anchor="b"/>
                </a:tc>
                <a:tc hMerge="1">
                  <a:txBody>
                    <a:bodyPr/>
                    <a:lstStyle/>
                    <a:p>
                      <a:endParaRPr lang="tr-TR"/>
                    </a:p>
                  </a:txBody>
                  <a:tcPr/>
                </a:tc>
                <a:tc gridSpan="2">
                  <a:txBody>
                    <a:bodyPr/>
                    <a:lstStyle/>
                    <a:p>
                      <a:pPr algn="ctr" fontAlgn="b"/>
                      <a:r>
                        <a:rPr lang="tr-TR" sz="1200" b="0" i="0" u="none" strike="noStrike" dirty="0" smtClean="0">
                          <a:solidFill>
                            <a:srgbClr val="000000"/>
                          </a:solidFill>
                          <a:latin typeface="Calibri"/>
                        </a:rPr>
                        <a:t>1</a:t>
                      </a:r>
                      <a:endParaRPr lang="tr-TR" sz="1200" b="0" i="0" u="none" strike="noStrike" dirty="0">
                        <a:solidFill>
                          <a:srgbClr val="000000"/>
                        </a:solidFill>
                        <a:latin typeface="Calibri"/>
                      </a:endParaRPr>
                    </a:p>
                  </a:txBody>
                  <a:tcPr marL="9525" marR="9525" marT="9525" marB="0" anchor="b"/>
                </a:tc>
                <a:tc hMerge="1">
                  <a:txBody>
                    <a:bodyPr/>
                    <a:lstStyle/>
                    <a:p>
                      <a:endParaRPr lang="tr-TR"/>
                    </a:p>
                  </a:txBody>
                  <a:tcPr/>
                </a:tc>
                <a:tc>
                  <a:txBody>
                    <a:bodyPr/>
                    <a:lstStyle/>
                    <a:p>
                      <a:pPr algn="l" fontAlgn="b"/>
                      <a:endParaRPr lang="tr-TR" sz="1100" b="0" i="0" u="none" strike="noStrike" dirty="0">
                        <a:solidFill>
                          <a:srgbClr val="000000"/>
                        </a:solidFill>
                        <a:latin typeface="Calibri"/>
                      </a:endParaRPr>
                    </a:p>
                  </a:txBody>
                  <a:tcPr marL="9525" marR="9525" marT="9525" marB="0" anchor="b"/>
                </a:tc>
                <a:tc>
                  <a:txBody>
                    <a:bodyPr/>
                    <a:lstStyle/>
                    <a:p>
                      <a:pPr algn="l" fontAlgn="b"/>
                      <a:endParaRPr lang="tr-TR" sz="1100" b="0" i="0" u="none" strike="noStrike" dirty="0">
                        <a:solidFill>
                          <a:srgbClr val="000000"/>
                        </a:solidFill>
                        <a:latin typeface="Calibri"/>
                      </a:endParaRPr>
                    </a:p>
                  </a:txBody>
                  <a:tcPr marL="9525" marR="9525" marT="9525" marB="0" anchor="b"/>
                </a:tc>
              </a:tr>
              <a:tr h="370840">
                <a:tc gridSpan="2">
                  <a:txBody>
                    <a:bodyPr/>
                    <a:lstStyle/>
                    <a:p>
                      <a:pPr algn="ctr" fontAlgn="b"/>
                      <a:r>
                        <a:rPr lang="tr-TR" sz="1200" b="0" i="0" u="none" strike="noStrike" dirty="0" smtClean="0">
                          <a:solidFill>
                            <a:srgbClr val="000000"/>
                          </a:solidFill>
                          <a:latin typeface="Calibri"/>
                        </a:rPr>
                        <a:t>Kantin Personeli Sayısı</a:t>
                      </a:r>
                      <a:endParaRPr lang="tr-TR" sz="1200" b="0" i="0" u="none" strike="noStrike" dirty="0">
                        <a:solidFill>
                          <a:srgbClr val="000000"/>
                        </a:solidFill>
                        <a:latin typeface="Calibri"/>
                      </a:endParaRPr>
                    </a:p>
                  </a:txBody>
                  <a:tcPr marL="9525" marR="9525" marT="9525" marB="0" anchor="b"/>
                </a:tc>
                <a:tc hMerge="1">
                  <a:txBody>
                    <a:bodyPr/>
                    <a:lstStyle/>
                    <a:p>
                      <a:endParaRPr lang="tr-TR"/>
                    </a:p>
                  </a:txBody>
                  <a:tcPr/>
                </a:tc>
                <a:tc gridSpan="2">
                  <a:txBody>
                    <a:bodyPr/>
                    <a:lstStyle/>
                    <a:p>
                      <a:pPr algn="ctr" fontAlgn="b"/>
                      <a:r>
                        <a:rPr lang="tr-TR" sz="1200" b="0" i="0" u="none" strike="noStrike" dirty="0" smtClean="0">
                          <a:solidFill>
                            <a:srgbClr val="000000"/>
                          </a:solidFill>
                          <a:latin typeface="Calibri"/>
                        </a:rPr>
                        <a:t>4</a:t>
                      </a:r>
                      <a:endParaRPr lang="tr-TR" sz="1200" b="0" i="0" u="none" strike="noStrike" dirty="0">
                        <a:solidFill>
                          <a:srgbClr val="000000"/>
                        </a:solidFill>
                        <a:latin typeface="Calibri"/>
                      </a:endParaRPr>
                    </a:p>
                  </a:txBody>
                  <a:tcPr marL="9525" marR="9525" marT="9525" marB="0" anchor="b"/>
                </a:tc>
                <a:tc hMerge="1">
                  <a:txBody>
                    <a:bodyPr/>
                    <a:lstStyle/>
                    <a:p>
                      <a:endParaRPr lang="tr-TR"/>
                    </a:p>
                  </a:txBody>
                  <a:tcPr/>
                </a:tc>
                <a:tc>
                  <a:txBody>
                    <a:bodyPr/>
                    <a:lstStyle/>
                    <a:p>
                      <a:pPr algn="l" fontAlgn="b"/>
                      <a:endParaRPr lang="tr-TR" sz="1100" b="0" i="0" u="none" strike="noStrike" dirty="0">
                        <a:solidFill>
                          <a:srgbClr val="000000"/>
                        </a:solidFill>
                        <a:latin typeface="Calibri"/>
                      </a:endParaRPr>
                    </a:p>
                  </a:txBody>
                  <a:tcPr marL="9525" marR="9525" marT="9525" marB="0" anchor="b"/>
                </a:tc>
                <a:tc>
                  <a:txBody>
                    <a:bodyPr/>
                    <a:lstStyle/>
                    <a:p>
                      <a:pPr algn="l" fontAlgn="b"/>
                      <a:endParaRPr lang="tr-TR" sz="1100" b="0" i="0" u="none" strike="noStrike" dirty="0">
                        <a:solidFill>
                          <a:srgbClr val="000000"/>
                        </a:solidFill>
                        <a:latin typeface="Calibri"/>
                      </a:endParaRPr>
                    </a:p>
                  </a:txBody>
                  <a:tcPr marL="9525" marR="9525" marT="9525" marB="0" anchor="b"/>
                </a:tc>
              </a:tr>
              <a:tr h="370840">
                <a:tc gridSpan="2">
                  <a:txBody>
                    <a:bodyPr/>
                    <a:lstStyle/>
                    <a:p>
                      <a:pPr algn="ctr" fontAlgn="b"/>
                      <a:r>
                        <a:rPr lang="tr-TR" sz="1200" b="0" i="0" u="none" strike="noStrike" dirty="0" smtClean="0">
                          <a:solidFill>
                            <a:srgbClr val="000000"/>
                          </a:solidFill>
                          <a:latin typeface="Calibri"/>
                        </a:rPr>
                        <a:t>Servis Personeli Sayısı</a:t>
                      </a:r>
                      <a:endParaRPr lang="tr-TR" sz="1200" b="0" i="0" u="none" strike="noStrike" dirty="0">
                        <a:solidFill>
                          <a:srgbClr val="000000"/>
                        </a:solidFill>
                        <a:latin typeface="Calibri"/>
                      </a:endParaRPr>
                    </a:p>
                  </a:txBody>
                  <a:tcPr marL="9525" marR="9525" marT="9525" marB="0" anchor="b"/>
                </a:tc>
                <a:tc hMerge="1">
                  <a:txBody>
                    <a:bodyPr/>
                    <a:lstStyle/>
                    <a:p>
                      <a:endParaRPr lang="tr-TR"/>
                    </a:p>
                  </a:txBody>
                  <a:tcPr/>
                </a:tc>
                <a:tc gridSpan="2">
                  <a:txBody>
                    <a:bodyPr/>
                    <a:lstStyle/>
                    <a:p>
                      <a:pPr algn="ctr" fontAlgn="b"/>
                      <a:r>
                        <a:rPr lang="tr-TR" sz="1200" b="0" i="0" u="none" strike="noStrike" dirty="0" smtClean="0">
                          <a:solidFill>
                            <a:srgbClr val="000000"/>
                          </a:solidFill>
                          <a:latin typeface="Calibri"/>
                        </a:rPr>
                        <a:t>12</a:t>
                      </a:r>
                      <a:endParaRPr lang="tr-TR" sz="1200" b="0" i="0" u="none" strike="noStrike" dirty="0">
                        <a:solidFill>
                          <a:srgbClr val="000000"/>
                        </a:solidFill>
                        <a:latin typeface="Calibri"/>
                      </a:endParaRPr>
                    </a:p>
                  </a:txBody>
                  <a:tcPr marL="9525" marR="9525" marT="9525" marB="0" anchor="b"/>
                </a:tc>
                <a:tc hMerge="1">
                  <a:txBody>
                    <a:bodyPr/>
                    <a:lstStyle/>
                    <a:p>
                      <a:endParaRPr lang="tr-TR"/>
                    </a:p>
                  </a:txBody>
                  <a:tcPr/>
                </a:tc>
                <a:tc>
                  <a:txBody>
                    <a:bodyPr/>
                    <a:lstStyle/>
                    <a:p>
                      <a:pPr algn="l" fontAlgn="b"/>
                      <a:endParaRPr lang="tr-TR" sz="1100" b="0" i="0" u="none" strike="noStrike" dirty="0">
                        <a:solidFill>
                          <a:srgbClr val="000000"/>
                        </a:solidFill>
                        <a:latin typeface="Calibri"/>
                      </a:endParaRPr>
                    </a:p>
                  </a:txBody>
                  <a:tcPr marL="9525" marR="9525" marT="9525" marB="0" anchor="b"/>
                </a:tc>
                <a:tc>
                  <a:txBody>
                    <a:bodyPr/>
                    <a:lstStyle/>
                    <a:p>
                      <a:pPr algn="l" fontAlgn="b"/>
                      <a:endParaRPr lang="tr-TR" sz="1100" b="0" i="0" u="none" strike="noStrike" dirty="0">
                        <a:solidFill>
                          <a:srgbClr val="000000"/>
                        </a:solidFill>
                        <a:latin typeface="Calibri"/>
                      </a:endParaRPr>
                    </a:p>
                  </a:txBody>
                  <a:tcPr marL="9525" marR="9525" marT="9525" marB="0" anchor="b"/>
                </a:tc>
              </a:tr>
              <a:tr h="370840">
                <a:tc gridSpan="2">
                  <a:txBody>
                    <a:bodyPr/>
                    <a:lstStyle/>
                    <a:p>
                      <a:pPr algn="ctr" fontAlgn="b"/>
                      <a:r>
                        <a:rPr lang="tr-TR" sz="1200" b="0" i="0" u="none" strike="noStrike" dirty="0" smtClean="0">
                          <a:solidFill>
                            <a:srgbClr val="000000"/>
                          </a:solidFill>
                          <a:latin typeface="Calibri"/>
                        </a:rPr>
                        <a:t>Temizlik Görevlisi Sayısı</a:t>
                      </a:r>
                      <a:endParaRPr lang="tr-TR" sz="1200" b="0" i="0" u="none" strike="noStrike" dirty="0">
                        <a:solidFill>
                          <a:srgbClr val="000000"/>
                        </a:solidFill>
                        <a:latin typeface="Calibri"/>
                      </a:endParaRPr>
                    </a:p>
                  </a:txBody>
                  <a:tcPr marL="9525" marR="9525" marT="9525" marB="0" anchor="b"/>
                </a:tc>
                <a:tc hMerge="1">
                  <a:txBody>
                    <a:bodyPr/>
                    <a:lstStyle/>
                    <a:p>
                      <a:endParaRPr lang="tr-TR"/>
                    </a:p>
                  </a:txBody>
                  <a:tcPr/>
                </a:tc>
                <a:tc gridSpan="2">
                  <a:txBody>
                    <a:bodyPr/>
                    <a:lstStyle/>
                    <a:p>
                      <a:pPr algn="ctr" fontAlgn="b"/>
                      <a:r>
                        <a:rPr lang="tr-TR" sz="1200" b="0" i="0" u="none" strike="noStrike" dirty="0" smtClean="0">
                          <a:solidFill>
                            <a:srgbClr val="000000"/>
                          </a:solidFill>
                          <a:latin typeface="Calibri"/>
                        </a:rPr>
                        <a:t>5</a:t>
                      </a:r>
                      <a:endParaRPr lang="tr-TR" sz="1200" b="0" i="0" u="none" strike="noStrike" dirty="0">
                        <a:solidFill>
                          <a:srgbClr val="000000"/>
                        </a:solidFill>
                        <a:latin typeface="Calibri"/>
                      </a:endParaRPr>
                    </a:p>
                  </a:txBody>
                  <a:tcPr marL="9525" marR="9525" marT="9525" marB="0" anchor="b"/>
                </a:tc>
                <a:tc hMerge="1">
                  <a:txBody>
                    <a:bodyPr/>
                    <a:lstStyle/>
                    <a:p>
                      <a:endParaRPr lang="tr-TR"/>
                    </a:p>
                  </a:txBody>
                  <a:tcPr/>
                </a:tc>
                <a:tc>
                  <a:txBody>
                    <a:bodyPr/>
                    <a:lstStyle/>
                    <a:p>
                      <a:pPr algn="l" fontAlgn="b"/>
                      <a:endParaRPr lang="tr-TR" sz="1100" b="0" i="0" u="none" strike="noStrike" dirty="0">
                        <a:solidFill>
                          <a:srgbClr val="000000"/>
                        </a:solidFill>
                        <a:latin typeface="Calibri"/>
                      </a:endParaRPr>
                    </a:p>
                  </a:txBody>
                  <a:tcPr marL="9525" marR="9525" marT="9525" marB="0" anchor="b"/>
                </a:tc>
                <a:tc>
                  <a:txBody>
                    <a:bodyPr/>
                    <a:lstStyle/>
                    <a:p>
                      <a:pPr algn="l" fontAlgn="b"/>
                      <a:endParaRPr lang="tr-TR" sz="1100" b="0" i="0" u="none" strike="noStrike" dirty="0">
                        <a:solidFill>
                          <a:srgbClr val="000000"/>
                        </a:solidFill>
                        <a:latin typeface="Calibri"/>
                      </a:endParaRPr>
                    </a:p>
                  </a:txBody>
                  <a:tcPr marL="9525" marR="9525" marT="9525" marB="0" anchor="b"/>
                </a:tc>
              </a:tr>
              <a:tr h="370840">
                <a:tc gridSpan="2">
                  <a:txBody>
                    <a:bodyPr/>
                    <a:lstStyle/>
                    <a:p>
                      <a:pPr algn="ctr" fontAlgn="b"/>
                      <a:endParaRPr lang="tr-TR" sz="1100" b="0" i="0" u="none" strike="noStrike" dirty="0">
                        <a:solidFill>
                          <a:srgbClr val="000000"/>
                        </a:solidFill>
                        <a:latin typeface="Calibri"/>
                      </a:endParaRPr>
                    </a:p>
                  </a:txBody>
                  <a:tcPr marL="9525" marR="9525" marT="9525" marB="0" anchor="b"/>
                </a:tc>
                <a:tc hMerge="1">
                  <a:txBody>
                    <a:bodyPr/>
                    <a:lstStyle/>
                    <a:p>
                      <a:endParaRPr lang="tr-TR"/>
                    </a:p>
                  </a:txBody>
                  <a:tcPr/>
                </a:tc>
                <a:tc gridSpan="2">
                  <a:txBody>
                    <a:bodyPr/>
                    <a:lstStyle/>
                    <a:p>
                      <a:pPr algn="l" fontAlgn="b"/>
                      <a:endParaRPr lang="tr-TR" sz="1100" b="0" i="0" u="none" strike="noStrike">
                        <a:solidFill>
                          <a:srgbClr val="000000"/>
                        </a:solidFill>
                        <a:latin typeface="Calibri"/>
                      </a:endParaRPr>
                    </a:p>
                  </a:txBody>
                  <a:tcPr marL="9525" marR="9525" marT="9525" marB="0" anchor="b"/>
                </a:tc>
                <a:tc hMerge="1">
                  <a:txBody>
                    <a:bodyPr/>
                    <a:lstStyle/>
                    <a:p>
                      <a:endParaRPr lang="tr-TR"/>
                    </a:p>
                  </a:txBody>
                  <a:tcPr/>
                </a:tc>
                <a:tc>
                  <a:txBody>
                    <a:bodyPr/>
                    <a:lstStyle/>
                    <a:p>
                      <a:pPr algn="l" fontAlgn="b"/>
                      <a:endParaRPr lang="tr-TR" sz="1100" b="0" i="0" u="none" strike="noStrike" dirty="0">
                        <a:solidFill>
                          <a:srgbClr val="000000"/>
                        </a:solidFill>
                        <a:latin typeface="Calibri"/>
                      </a:endParaRPr>
                    </a:p>
                  </a:txBody>
                  <a:tcPr marL="9525" marR="9525" marT="9525" marB="0" anchor="b"/>
                </a:tc>
                <a:tc>
                  <a:txBody>
                    <a:bodyPr/>
                    <a:lstStyle/>
                    <a:p>
                      <a:pPr algn="l" fontAlgn="b"/>
                      <a:endParaRPr lang="tr-TR" sz="1100" b="0" i="0" u="none" strike="noStrike" dirty="0">
                        <a:solidFill>
                          <a:srgbClr val="000000"/>
                        </a:solidFill>
                        <a:latin typeface="Calibri"/>
                      </a:endParaRPr>
                    </a:p>
                  </a:txBody>
                  <a:tcPr marL="9525" marR="9525" marT="9525" marB="0" anchor="b"/>
                </a:tc>
              </a:tr>
            </a:tbl>
          </a:graphicData>
        </a:graphic>
      </p:graphicFrame>
      <p:sp>
        <p:nvSpPr>
          <p:cNvPr id="4" name="2 Metin Yer Tutucusu"/>
          <p:cNvSpPr txBox="1">
            <a:spLocks/>
          </p:cNvSpPr>
          <p:nvPr/>
        </p:nvSpPr>
        <p:spPr>
          <a:xfrm rot="16200000">
            <a:off x="-1673656" y="5013964"/>
            <a:ext cx="5544619" cy="1348324"/>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NİŞANTAŞI NURİ  AKIN ANADOLU LİSESİ</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 </a:t>
            </a:r>
            <a:r>
              <a:rPr kumimoji="0" lang="tr-TR" sz="1600" b="0" i="0" u="none" strike="noStrike" kern="1200" cap="none" spc="0" normalizeH="0" baseline="0" noProof="0" dirty="0" smtClean="0">
                <a:ln>
                  <a:noFill/>
                </a:ln>
                <a:solidFill>
                  <a:srgbClr val="FFFFFF"/>
                </a:solidFill>
                <a:effectLst/>
                <a:uLnTx/>
                <a:uFillTx/>
                <a:latin typeface="+mn-lt"/>
                <a:ea typeface="+mn-ea"/>
                <a:cs typeface="+mn-cs"/>
              </a:rPr>
              <a:t>2015-2016 </a:t>
            </a:r>
            <a:r>
              <a:rPr kumimoji="0" lang="tr-TR" sz="1600" b="0" i="0" u="none" strike="noStrike" kern="1200" cap="none" spc="0" normalizeH="0" baseline="0" noProof="0" dirty="0" smtClean="0">
                <a:ln>
                  <a:noFill/>
                </a:ln>
                <a:solidFill>
                  <a:srgbClr val="FFFFFF"/>
                </a:solidFill>
                <a:effectLst/>
                <a:uLnTx/>
                <a:uFillTx/>
                <a:latin typeface="+mn-lt"/>
                <a:ea typeface="+mn-ea"/>
                <a:cs typeface="+mn-cs"/>
              </a:rPr>
              <a:t>EĞİTİM – ÖĞRETİM YILI </a:t>
            </a:r>
          </a:p>
          <a:p>
            <a:pPr marL="0" marR="0" lvl="0" indent="0" algn="ctr"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BRİFİNG DOSYASI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pic>
        <p:nvPicPr>
          <p:cNvPr id="6" name="5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Yer Tutucusu"/>
          <p:cNvSpPr>
            <a:spLocks noGrp="1"/>
          </p:cNvSpPr>
          <p:nvPr>
            <p:ph type="body" idx="1"/>
          </p:nvPr>
        </p:nvSpPr>
        <p:spPr>
          <a:xfrm>
            <a:off x="1026319" y="3657601"/>
            <a:ext cx="4860131" cy="4010743"/>
          </a:xfrm>
        </p:spPr>
        <p:txBody>
          <a:bodyPr>
            <a:normAutofit/>
          </a:bodyPr>
          <a:lstStyle/>
          <a:p>
            <a:pPr algn="l">
              <a:buFont typeface="Arial" pitchFamily="34" charset="0"/>
              <a:buChar char="•"/>
            </a:pPr>
            <a:endParaRPr lang="tr-TR" dirty="0" smtClean="0"/>
          </a:p>
          <a:p>
            <a:pPr algn="l">
              <a:buFont typeface="Arial" pitchFamily="34" charset="0"/>
              <a:buChar char="•"/>
            </a:pPr>
            <a:endParaRPr lang="tr-TR" dirty="0" smtClean="0"/>
          </a:p>
          <a:p>
            <a:pPr algn="l">
              <a:buFont typeface="Arial" pitchFamily="34" charset="0"/>
              <a:buChar char="•"/>
            </a:pPr>
            <a:r>
              <a:rPr lang="tr-TR" dirty="0" smtClean="0"/>
              <a:t>Kurumun </a:t>
            </a:r>
            <a:r>
              <a:rPr lang="tr-TR" dirty="0" err="1" smtClean="0"/>
              <a:t>SorunlarI</a:t>
            </a:r>
            <a:endParaRPr lang="tr-TR" dirty="0" smtClean="0"/>
          </a:p>
          <a:p>
            <a:pPr algn="l">
              <a:buFont typeface="Arial" pitchFamily="34" charset="0"/>
              <a:buChar char="•"/>
            </a:pPr>
            <a:r>
              <a:rPr lang="tr-TR" dirty="0" smtClean="0"/>
              <a:t>Çözüm </a:t>
            </a:r>
            <a:r>
              <a:rPr lang="tr-TR" dirty="0" err="1" smtClean="0"/>
              <a:t>Önerİlerİ</a:t>
            </a:r>
            <a:endParaRPr lang="tr-TR" dirty="0" smtClean="0"/>
          </a:p>
          <a:p>
            <a:pPr algn="l">
              <a:buFont typeface="Arial" pitchFamily="34" charset="0"/>
              <a:buChar char="•"/>
            </a:pPr>
            <a:r>
              <a:rPr lang="tr-TR" dirty="0" smtClean="0"/>
              <a:t>sosyal </a:t>
            </a:r>
            <a:r>
              <a:rPr lang="tr-TR" dirty="0" err="1" smtClean="0"/>
              <a:t>faalİyetlerİ</a:t>
            </a:r>
            <a:endParaRPr lang="tr-TR" dirty="0" smtClean="0"/>
          </a:p>
          <a:p>
            <a:pPr algn="l">
              <a:buFont typeface="Arial" pitchFamily="34" charset="0"/>
              <a:buChar char="•"/>
            </a:pPr>
            <a:r>
              <a:rPr lang="tr-TR" dirty="0" smtClean="0"/>
              <a:t>Kurumun </a:t>
            </a:r>
            <a:r>
              <a:rPr lang="tr-TR" dirty="0" err="1" smtClean="0"/>
              <a:t>baŞarILARI</a:t>
            </a:r>
            <a:endParaRPr lang="tr-TR" dirty="0" smtClean="0"/>
          </a:p>
          <a:p>
            <a:pPr algn="l">
              <a:buFont typeface="Arial" pitchFamily="34" charset="0"/>
              <a:buChar char="•"/>
            </a:pPr>
            <a:r>
              <a:rPr lang="tr-TR" dirty="0" smtClean="0"/>
              <a:t>FİZİKİ AÇIDAN YAPILAN VE YAPILACAK ÇALIŞMALARI</a:t>
            </a:r>
          </a:p>
          <a:p>
            <a:pPr algn="l"/>
            <a:r>
              <a:rPr lang="tr-TR" dirty="0" smtClean="0"/>
              <a:t> </a:t>
            </a:r>
          </a:p>
        </p:txBody>
      </p:sp>
      <p:sp>
        <p:nvSpPr>
          <p:cNvPr id="3" name="2 Başlık"/>
          <p:cNvSpPr>
            <a:spLocks noGrp="1"/>
          </p:cNvSpPr>
          <p:nvPr>
            <p:ph type="title"/>
          </p:nvPr>
        </p:nvSpPr>
        <p:spPr/>
        <p:txBody>
          <a:bodyPr/>
          <a:lstStyle/>
          <a:p>
            <a:r>
              <a:rPr lang="tr-TR" dirty="0" smtClean="0"/>
              <a:t>3.BÖLÜM</a:t>
            </a:r>
            <a:br>
              <a:rPr lang="tr-TR" dirty="0" smtClean="0"/>
            </a:b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nvPr>
        </p:nvGraphicFramePr>
        <p:xfrm>
          <a:off x="2343150" y="914400"/>
          <a:ext cx="4229100" cy="7088920"/>
        </p:xfrm>
        <a:graphic>
          <a:graphicData uri="http://schemas.openxmlformats.org/drawingml/2006/table">
            <a:tbl>
              <a:tblPr firstRow="1" bandRow="1">
                <a:tableStyleId>{5C22544A-7EE6-4342-B048-85BDC9FD1C3A}</a:tableStyleId>
              </a:tblPr>
              <a:tblGrid>
                <a:gridCol w="4229100"/>
              </a:tblGrid>
              <a:tr h="359300">
                <a:tc>
                  <a:txBody>
                    <a:bodyPr/>
                    <a:lstStyle/>
                    <a:p>
                      <a:endParaRPr lang="tr-TR" sz="1200" b="0" dirty="0"/>
                    </a:p>
                  </a:txBody>
                  <a:tcPr/>
                </a:tc>
              </a:tr>
              <a:tr h="41798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400" b="0" dirty="0" smtClean="0"/>
                        <a:t> </a:t>
                      </a:r>
                      <a:r>
                        <a:rPr kumimoji="0" lang="tr-TR" sz="1400" b="1" u="sng" kern="1200" dirty="0" smtClean="0">
                          <a:solidFill>
                            <a:schemeClr val="dk1"/>
                          </a:solidFill>
                          <a:latin typeface="+mn-lt"/>
                          <a:ea typeface="+mn-ea"/>
                          <a:cs typeface="+mn-cs"/>
                        </a:rPr>
                        <a:t>Bina İle İlgili Sorunlar:</a:t>
                      </a:r>
                      <a:r>
                        <a:rPr kumimoji="0" lang="tr-TR" sz="1400" kern="120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tr-TR" sz="1200" b="0" dirty="0"/>
                    </a:p>
                  </a:txBody>
                  <a:tcPr/>
                </a:tc>
              </a:tr>
              <a:tr h="359300">
                <a:tc>
                  <a:txBody>
                    <a:bodyPr/>
                    <a:lstStyle/>
                    <a:p>
                      <a:r>
                        <a:rPr kumimoji="0" lang="tr-TR" sz="1200" kern="1200" dirty="0" smtClean="0">
                          <a:solidFill>
                            <a:schemeClr val="dk1"/>
                          </a:solidFill>
                          <a:latin typeface="+mn-lt"/>
                          <a:ea typeface="+mn-ea"/>
                          <a:cs typeface="+mn-cs"/>
                        </a:rPr>
                        <a:t>Kurumumuzda 2010-2011 öğretim yılında depreme karşı güçlendirme yapılmış ve binamız yenilenmiştir. Ancak binanın çatısında</a:t>
                      </a:r>
                      <a:r>
                        <a:rPr kumimoji="0" lang="tr-TR" sz="1200" kern="1200" baseline="0" dirty="0" smtClean="0">
                          <a:solidFill>
                            <a:schemeClr val="dk1"/>
                          </a:solidFill>
                          <a:latin typeface="+mn-lt"/>
                          <a:ea typeface="+mn-ea"/>
                          <a:cs typeface="+mn-cs"/>
                        </a:rPr>
                        <a:t> yalıtımsal bazı sorunlar vardır. </a:t>
                      </a:r>
                      <a:r>
                        <a:rPr kumimoji="0" lang="tr-TR" sz="1200" kern="1200" dirty="0" smtClean="0">
                          <a:solidFill>
                            <a:schemeClr val="dk1"/>
                          </a:solidFill>
                          <a:latin typeface="+mn-lt"/>
                          <a:ea typeface="+mn-ea"/>
                          <a:cs typeface="+mn-cs"/>
                        </a:rPr>
                        <a:t> Spor salonu su hidroforu sisteminde ve tuvaletlerdeki bazı sifon Ve musluklarda bazı yapılması gereken bir takım tamiratlar okulun kendi imkanları</a:t>
                      </a:r>
                      <a:r>
                        <a:rPr kumimoji="0" lang="tr-TR" sz="1200" kern="1200" baseline="0" dirty="0" smtClean="0">
                          <a:solidFill>
                            <a:schemeClr val="dk1"/>
                          </a:solidFill>
                          <a:latin typeface="+mn-lt"/>
                          <a:ea typeface="+mn-ea"/>
                          <a:cs typeface="+mn-cs"/>
                        </a:rPr>
                        <a:t> ile yaptırılmıştır.</a:t>
                      </a:r>
                      <a:endParaRPr lang="tr-TR" sz="1200" b="0" dirty="0"/>
                    </a:p>
                  </a:txBody>
                  <a:tcPr/>
                </a:tc>
              </a:tr>
              <a:tr h="3593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400" b="1" u="sng" kern="1200" dirty="0" smtClean="0">
                          <a:solidFill>
                            <a:schemeClr val="dk1"/>
                          </a:solidFill>
                          <a:latin typeface="+mn-lt"/>
                          <a:ea typeface="+mn-ea"/>
                          <a:cs typeface="+mn-cs"/>
                        </a:rPr>
                        <a:t>Öğretmen-Yönetici İle İlgili Sorunlar:</a:t>
                      </a:r>
                      <a:endParaRPr kumimoji="0" lang="tr-TR" sz="1400" kern="1200" dirty="0" smtClean="0">
                        <a:solidFill>
                          <a:schemeClr val="dk1"/>
                        </a:solidFill>
                        <a:latin typeface="+mn-lt"/>
                        <a:ea typeface="+mn-ea"/>
                        <a:cs typeface="+mn-cs"/>
                      </a:endParaRPr>
                    </a:p>
                    <a:p>
                      <a:pPr>
                        <a:buFont typeface="Arial" pitchFamily="34" charset="0"/>
                        <a:buChar char="•"/>
                      </a:pPr>
                      <a:endParaRPr lang="tr-TR" sz="1200" b="0" dirty="0"/>
                    </a:p>
                  </a:txBody>
                  <a:tcPr/>
                </a:tc>
              </a:tr>
              <a:tr h="359300">
                <a:tc>
                  <a:txBody>
                    <a:bodyPr/>
                    <a:lstStyle/>
                    <a:p>
                      <a:r>
                        <a:rPr lang="tr-TR" sz="1200" b="0" dirty="0" smtClean="0"/>
                        <a:t>Okulumuzda yönetici</a:t>
                      </a:r>
                      <a:r>
                        <a:rPr lang="tr-TR" sz="1200" b="0" baseline="0" dirty="0" smtClean="0"/>
                        <a:t> ve öğretmenlerle ilgili herhangi bir sorun yoktur.</a:t>
                      </a:r>
                      <a:endParaRPr lang="tr-TR" sz="1200" b="0" dirty="0"/>
                    </a:p>
                  </a:txBody>
                  <a:tcPr/>
                </a:tc>
              </a:tr>
              <a:tr h="3593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400" b="1" u="sng" kern="1200" dirty="0" smtClean="0">
                          <a:solidFill>
                            <a:schemeClr val="dk1"/>
                          </a:solidFill>
                          <a:latin typeface="+mn-lt"/>
                          <a:ea typeface="+mn-ea"/>
                          <a:cs typeface="+mn-cs"/>
                        </a:rPr>
                        <a:t>Öğrenci Devamı İle İlgili Sorunlar:</a:t>
                      </a:r>
                      <a:endParaRPr kumimoji="0" lang="tr-TR" sz="1400" kern="1200" dirty="0" smtClean="0">
                        <a:solidFill>
                          <a:schemeClr val="dk1"/>
                        </a:solidFill>
                        <a:latin typeface="+mn-lt"/>
                        <a:ea typeface="+mn-ea"/>
                        <a:cs typeface="+mn-cs"/>
                      </a:endParaRPr>
                    </a:p>
                    <a:p>
                      <a:pPr>
                        <a:buFont typeface="Arial" pitchFamily="34" charset="0"/>
                        <a:buChar char="•"/>
                      </a:pPr>
                      <a:endParaRPr lang="tr-TR" sz="1200" b="0" dirty="0"/>
                    </a:p>
                  </a:txBody>
                  <a:tcPr/>
                </a:tc>
              </a:tr>
              <a:tr h="359300">
                <a:tc>
                  <a:txBody>
                    <a:bodyPr/>
                    <a:lstStyle/>
                    <a:p>
                      <a:r>
                        <a:rPr kumimoji="0" lang="tr-TR" sz="1200" kern="1200" dirty="0" smtClean="0">
                          <a:solidFill>
                            <a:schemeClr val="dk1"/>
                          </a:solidFill>
                          <a:latin typeface="+mn-lt"/>
                          <a:ea typeface="+mn-ea"/>
                          <a:cs typeface="+mn-cs"/>
                        </a:rPr>
                        <a:t>Öğrencilerimizin devam durumları yakından takip edilmekte olup devamsızlığı fazla olan öğrencilere gerekli bildirimler yapılmakta, devamsızlıklarına yönelik önlemler</a:t>
                      </a:r>
                      <a:r>
                        <a:rPr kumimoji="0" lang="tr-TR" sz="1200" kern="1200" baseline="0" dirty="0" smtClean="0">
                          <a:solidFill>
                            <a:schemeClr val="dk1"/>
                          </a:solidFill>
                          <a:latin typeface="+mn-lt"/>
                          <a:ea typeface="+mn-ea"/>
                          <a:cs typeface="+mn-cs"/>
                        </a:rPr>
                        <a:t> </a:t>
                      </a:r>
                      <a:r>
                        <a:rPr kumimoji="0" lang="tr-TR" sz="1200" kern="1200" dirty="0" smtClean="0">
                          <a:solidFill>
                            <a:schemeClr val="dk1"/>
                          </a:solidFill>
                          <a:latin typeface="+mn-lt"/>
                          <a:ea typeface="+mn-ea"/>
                          <a:cs typeface="+mn-cs"/>
                        </a:rPr>
                        <a:t>alınmaktadır. Velilerimizin</a:t>
                      </a:r>
                      <a:r>
                        <a:rPr kumimoji="0" lang="tr-TR" sz="1200" kern="1200" baseline="0" dirty="0" smtClean="0">
                          <a:solidFill>
                            <a:schemeClr val="dk1"/>
                          </a:solidFill>
                          <a:latin typeface="+mn-lt"/>
                          <a:ea typeface="+mn-ea"/>
                          <a:cs typeface="+mn-cs"/>
                        </a:rPr>
                        <a:t> 8383 </a:t>
                      </a:r>
                      <a:r>
                        <a:rPr kumimoji="0" lang="tr-TR" sz="1200" kern="1200" baseline="0" dirty="0" err="1" smtClean="0">
                          <a:solidFill>
                            <a:schemeClr val="dk1"/>
                          </a:solidFill>
                          <a:latin typeface="+mn-lt"/>
                          <a:ea typeface="+mn-ea"/>
                          <a:cs typeface="+mn-cs"/>
                        </a:rPr>
                        <a:t>Meb</a:t>
                      </a:r>
                      <a:r>
                        <a:rPr kumimoji="0" lang="tr-TR" sz="1200" kern="1200" baseline="0" dirty="0" smtClean="0">
                          <a:solidFill>
                            <a:schemeClr val="dk1"/>
                          </a:solidFill>
                          <a:latin typeface="+mn-lt"/>
                          <a:ea typeface="+mn-ea"/>
                          <a:cs typeface="+mn-cs"/>
                        </a:rPr>
                        <a:t> Mobil Bilgi servisine abone olmaları teşvik edilerek öğrencilerimizin devamsızlık durumlarını yakından takip etmeleri sağlanmaktadır.</a:t>
                      </a:r>
                      <a:endParaRPr lang="tr-TR" sz="1200" b="0" dirty="0"/>
                    </a:p>
                  </a:txBody>
                  <a:tcPr/>
                </a:tc>
              </a:tr>
              <a:tr h="3593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400" b="1" u="sng" kern="1200" dirty="0" smtClean="0">
                          <a:solidFill>
                            <a:schemeClr val="dk1"/>
                          </a:solidFill>
                          <a:latin typeface="+mn-lt"/>
                          <a:ea typeface="+mn-ea"/>
                          <a:cs typeface="+mn-cs"/>
                        </a:rPr>
                        <a:t>Veli İle İlgili Sorunlar:</a:t>
                      </a:r>
                      <a:endParaRPr kumimoji="0" lang="tr-TR" sz="1400" kern="1200" dirty="0" smtClean="0">
                        <a:solidFill>
                          <a:schemeClr val="dk1"/>
                        </a:solidFill>
                        <a:latin typeface="+mn-lt"/>
                        <a:ea typeface="+mn-ea"/>
                        <a:cs typeface="+mn-cs"/>
                      </a:endParaRPr>
                    </a:p>
                    <a:p>
                      <a:pPr>
                        <a:buFont typeface="Arial" pitchFamily="34" charset="0"/>
                        <a:buChar char="•"/>
                      </a:pPr>
                      <a:endParaRPr lang="tr-TR" sz="1400" b="0" dirty="0"/>
                    </a:p>
                  </a:txBody>
                  <a:tcPr/>
                </a:tc>
              </a:tr>
              <a:tr h="359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Okulumuz velileri okulumuza ve öğrencilerimize yönelik ilgi sahibi ve hassas velilerdir. Genel veli toplantılarının yanı sıra diğer zamanlarda da okul idaresi ve öğretmenlerle iletişim halindedirler.</a:t>
                      </a:r>
                      <a:r>
                        <a:rPr kumimoji="0" lang="tr-TR" sz="1200" kern="1200" baseline="0" dirty="0" smtClean="0">
                          <a:solidFill>
                            <a:schemeClr val="dk1"/>
                          </a:solidFill>
                          <a:latin typeface="+mn-lt"/>
                          <a:ea typeface="+mn-ea"/>
                          <a:cs typeface="+mn-cs"/>
                        </a:rPr>
                        <a:t> Ancak bir takım velilerimizin de öğrenme odaklı değil, sanal bir başarıyı önemsercesine not odaklı yaklaşımlar sergilemesi, kimi durumlarda öğretmen ile velilerimizin aynı paralelde düşünmemelerini ve fikir ayrılıklarını doğurabilmektedir.</a:t>
                      </a:r>
                      <a:endParaRPr lang="tr-TR" sz="1200" b="0" dirty="0"/>
                    </a:p>
                  </a:txBody>
                  <a:tcPr/>
                </a:tc>
              </a:tr>
              <a:tr h="359300">
                <a:tc>
                  <a:txBody>
                    <a:bodyPr/>
                    <a:lstStyle/>
                    <a:p>
                      <a:pPr>
                        <a:buFont typeface="Arial" pitchFamily="34" charset="0"/>
                        <a:buChar char="•"/>
                      </a:pPr>
                      <a:endParaRPr lang="tr-TR" sz="1200" b="0" dirty="0"/>
                    </a:p>
                  </a:txBody>
                  <a:tcPr/>
                </a:tc>
              </a:tr>
            </a:tbl>
          </a:graphicData>
        </a:graphic>
      </p:graphicFrame>
      <p:sp>
        <p:nvSpPr>
          <p:cNvPr id="7"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Kurumun Sorunları ve Çözüm Önerileri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8"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 </a:t>
            </a:r>
            <a:r>
              <a:rPr lang="tr-TR" dirty="0" smtClean="0"/>
              <a:t>2015-2016 </a:t>
            </a:r>
            <a:r>
              <a:rPr lang="tr-TR" dirty="0" smtClean="0"/>
              <a:t>EĞİTİM – ÖĞRETİM YILI </a:t>
            </a:r>
          </a:p>
          <a:p>
            <a:pPr algn="ctr"/>
            <a:r>
              <a:rPr lang="tr-TR" dirty="0" smtClean="0"/>
              <a:t>BRİFİNG DOSYASI</a:t>
            </a:r>
            <a:endParaRPr lang="tr-TR" dirty="0"/>
          </a:p>
        </p:txBody>
      </p:sp>
      <p:pic>
        <p:nvPicPr>
          <p:cNvPr id="9" name="8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nvPr>
        </p:nvGraphicFramePr>
        <p:xfrm>
          <a:off x="2343150" y="914400"/>
          <a:ext cx="4229100" cy="7546032"/>
        </p:xfrm>
        <a:graphic>
          <a:graphicData uri="http://schemas.openxmlformats.org/drawingml/2006/table">
            <a:tbl>
              <a:tblPr firstRow="1" bandRow="1">
                <a:tableStyleId>{5C22544A-7EE6-4342-B048-85BDC9FD1C3A}</a:tableStyleId>
              </a:tblPr>
              <a:tblGrid>
                <a:gridCol w="4229100"/>
              </a:tblGrid>
              <a:tr h="398376">
                <a:tc>
                  <a:txBody>
                    <a:bodyPr/>
                    <a:lstStyle/>
                    <a:p>
                      <a:endParaRPr lang="tr-TR" sz="1200" b="0" dirty="0"/>
                    </a:p>
                  </a:txBody>
                  <a:tcPr/>
                </a:tc>
              </a:tr>
              <a:tr h="463437">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200" b="1" u="sng" kern="1200" dirty="0" smtClean="0">
                          <a:solidFill>
                            <a:schemeClr val="dk1"/>
                          </a:solidFill>
                          <a:latin typeface="+mn-lt"/>
                          <a:ea typeface="+mn-ea"/>
                          <a:cs typeface="+mn-cs"/>
                        </a:rPr>
                        <a:t>Spor Alanındaki Başarılar:</a:t>
                      </a:r>
                      <a:endParaRPr lang="tr-TR" sz="1400" b="1" dirty="0" smtClean="0"/>
                    </a:p>
                  </a:txBody>
                  <a:tcPr/>
                </a:tc>
              </a:tr>
              <a:tr h="912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0" kern="1200" dirty="0" smtClean="0">
                          <a:solidFill>
                            <a:schemeClr val="dk1"/>
                          </a:solidFill>
                          <a:latin typeface="+mn-lt"/>
                          <a:ea typeface="+mn-ea"/>
                          <a:cs typeface="+mn-cs"/>
                        </a:rPr>
                        <a:t>Okulumuzda kız ve erkek basketbol, futbol, atletizm, satranç takımları olup her sene  il veya ilçe çapında yürütülen turnuvalara katılım sağlamaktayız. Ayrıca farklı branşlarda okul içi turnuvalar da düzenlenmektedir.</a:t>
                      </a:r>
                      <a:endParaRPr lang="tr-TR" sz="1200" b="0" dirty="0"/>
                    </a:p>
                  </a:txBody>
                  <a:tcPr/>
                </a:tc>
              </a:tr>
              <a:tr h="398376">
                <a:tc>
                  <a:txBody>
                    <a:bodyPr/>
                    <a:lstStyle/>
                    <a:p>
                      <a:pPr>
                        <a:buFont typeface="Arial" pitchFamily="34" charset="0"/>
                        <a:buChar char="•"/>
                      </a:pPr>
                      <a:r>
                        <a:rPr kumimoji="0" lang="tr-TR" sz="1200" b="1" u="sng" kern="1200" dirty="0" smtClean="0">
                          <a:solidFill>
                            <a:schemeClr val="dk1"/>
                          </a:solidFill>
                          <a:latin typeface="+mn-lt"/>
                          <a:ea typeface="+mn-ea"/>
                          <a:cs typeface="+mn-cs"/>
                        </a:rPr>
                        <a:t>Sanat Alanındaki Başarılar</a:t>
                      </a:r>
                      <a:endParaRPr lang="tr-TR" sz="1200" b="0" dirty="0"/>
                    </a:p>
                  </a:txBody>
                  <a:tcPr/>
                </a:tc>
              </a:tr>
              <a:tr h="17235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Öğrencilerimiz, müzik,</a:t>
                      </a:r>
                      <a:r>
                        <a:rPr kumimoji="0" lang="tr-TR" sz="1200" kern="1200" baseline="0" dirty="0" smtClean="0">
                          <a:solidFill>
                            <a:schemeClr val="dk1"/>
                          </a:solidFill>
                          <a:latin typeface="+mn-lt"/>
                          <a:ea typeface="+mn-ea"/>
                          <a:cs typeface="+mn-cs"/>
                        </a:rPr>
                        <a:t> resim, şiir  ve kompozisyon yazma ve okuma gibi farklı sanat alanlarında ilçe, il ve ülke çapında düzenlenen yarışmalara katılmaktadırlar .İl çapında her sene düzenlenen </a:t>
                      </a:r>
                      <a:r>
                        <a:rPr kumimoji="0" lang="tr-TR" sz="1200" kern="1200" baseline="0" dirty="0" err="1" smtClean="0">
                          <a:solidFill>
                            <a:schemeClr val="dk1"/>
                          </a:solidFill>
                          <a:latin typeface="+mn-lt"/>
                          <a:ea typeface="+mn-ea"/>
                          <a:cs typeface="+mn-cs"/>
                        </a:rPr>
                        <a:t>Vodafone</a:t>
                      </a:r>
                      <a:r>
                        <a:rPr kumimoji="0" lang="tr-TR" sz="1200" kern="1200" baseline="0" dirty="0" smtClean="0">
                          <a:solidFill>
                            <a:schemeClr val="dk1"/>
                          </a:solidFill>
                          <a:latin typeface="+mn-lt"/>
                          <a:ea typeface="+mn-ea"/>
                          <a:cs typeface="+mn-cs"/>
                        </a:rPr>
                        <a:t> </a:t>
                      </a:r>
                      <a:r>
                        <a:rPr kumimoji="0" lang="tr-TR" sz="1200" kern="1200" baseline="0" dirty="0" err="1" smtClean="0">
                          <a:solidFill>
                            <a:schemeClr val="dk1"/>
                          </a:solidFill>
                          <a:latin typeface="+mn-lt"/>
                          <a:ea typeface="+mn-ea"/>
                          <a:cs typeface="+mn-cs"/>
                        </a:rPr>
                        <a:t>Freezone</a:t>
                      </a:r>
                      <a:r>
                        <a:rPr kumimoji="0" lang="tr-TR" sz="1200" kern="1200" baseline="0" dirty="0" smtClean="0">
                          <a:solidFill>
                            <a:schemeClr val="dk1"/>
                          </a:solidFill>
                          <a:latin typeface="+mn-lt"/>
                          <a:ea typeface="+mn-ea"/>
                          <a:cs typeface="+mn-cs"/>
                        </a:rPr>
                        <a:t>  Liseler Arası Müzik yarışmasına katılmaktadır. Yıl sonunda okul öğrencilerimizin tuval üstüne yağlı boya  çalışması </a:t>
                      </a:r>
                      <a:r>
                        <a:rPr kumimoji="0" lang="tr-TR" sz="1200" kern="1200" baseline="0" smtClean="0">
                          <a:solidFill>
                            <a:schemeClr val="dk1"/>
                          </a:solidFill>
                          <a:latin typeface="+mn-lt"/>
                          <a:ea typeface="+mn-ea"/>
                          <a:cs typeface="+mn-cs"/>
                        </a:rPr>
                        <a:t>sergisi düzenlenmiştir.</a:t>
                      </a:r>
                      <a:endParaRPr kumimoji="0" lang="tr-TR" sz="1200" kern="1200" dirty="0" smtClean="0">
                        <a:solidFill>
                          <a:schemeClr val="dk1"/>
                        </a:solidFill>
                        <a:latin typeface="+mn-lt"/>
                        <a:ea typeface="+mn-ea"/>
                        <a:cs typeface="+mn-cs"/>
                      </a:endParaRPr>
                    </a:p>
                    <a:p>
                      <a:endParaRPr lang="tr-TR" sz="1200" b="0" dirty="0"/>
                    </a:p>
                  </a:txBody>
                  <a:tcPr/>
                </a:tc>
              </a:tr>
              <a:tr h="506923">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200" b="1" u="sng" kern="1200" dirty="0" smtClean="0">
                          <a:solidFill>
                            <a:schemeClr val="dk1"/>
                          </a:solidFill>
                          <a:latin typeface="+mn-lt"/>
                          <a:ea typeface="+mn-ea"/>
                          <a:cs typeface="+mn-cs"/>
                        </a:rPr>
                        <a:t>Deneme Sınavları Başarıları:</a:t>
                      </a:r>
                      <a:endParaRPr kumimoji="0" lang="tr-TR" sz="1200" kern="1200" dirty="0" smtClean="0">
                        <a:solidFill>
                          <a:schemeClr val="dk1"/>
                        </a:solidFill>
                        <a:latin typeface="+mn-lt"/>
                        <a:ea typeface="+mn-ea"/>
                        <a:cs typeface="+mn-cs"/>
                      </a:endParaRPr>
                    </a:p>
                    <a:p>
                      <a:pPr>
                        <a:buFont typeface="Arial" pitchFamily="34" charset="0"/>
                        <a:buChar char="•"/>
                      </a:pPr>
                      <a:endParaRPr lang="tr-TR" sz="1200" b="0" dirty="0"/>
                    </a:p>
                  </a:txBody>
                  <a:tcPr/>
                </a:tc>
              </a:tr>
              <a:tr h="1520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Okulumuz 9,</a:t>
                      </a:r>
                      <a:r>
                        <a:rPr kumimoji="0" lang="tr-TR" sz="1200" kern="1200" baseline="0" dirty="0" smtClean="0">
                          <a:solidFill>
                            <a:schemeClr val="dk1"/>
                          </a:solidFill>
                          <a:latin typeface="+mn-lt"/>
                          <a:ea typeface="+mn-ea"/>
                          <a:cs typeface="+mn-cs"/>
                        </a:rPr>
                        <a:t> 10,11, ve 12.sınıf bütün seviyedeki öğrencilerimiz e yönelik olarak deneme sınavları yapılmakta, öğrencilerimizin başarıları nesnel ölçütlerle değerlendirilmekte, kısa zamanda sonuçlar duyurularak öğrencilerimiz  kendileri ile rekabete sürüklenmektedir. Bu durum da öğrenci motivasyonunu artırmaktadır.</a:t>
                      </a:r>
                      <a:endParaRPr kumimoji="0" lang="tr-TR" sz="1200" kern="1200" dirty="0" smtClean="0">
                        <a:solidFill>
                          <a:schemeClr val="dk1"/>
                        </a:solidFill>
                        <a:latin typeface="+mn-lt"/>
                        <a:ea typeface="+mn-ea"/>
                        <a:cs typeface="+mn-cs"/>
                      </a:endParaRPr>
                    </a:p>
                    <a:p>
                      <a:endParaRPr lang="tr-TR" sz="1200" b="0" dirty="0"/>
                    </a:p>
                  </a:txBody>
                  <a:tcPr/>
                </a:tc>
              </a:tr>
              <a:tr h="506923">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200" b="1" u="sng" kern="1200" dirty="0" smtClean="0">
                          <a:solidFill>
                            <a:schemeClr val="dk1"/>
                          </a:solidFill>
                          <a:latin typeface="+mn-lt"/>
                          <a:ea typeface="+mn-ea"/>
                          <a:cs typeface="+mn-cs"/>
                        </a:rPr>
                        <a:t>Ödüller, Teşekkür ve Takdir Belgeleri: </a:t>
                      </a:r>
                      <a:endParaRPr kumimoji="0" lang="tr-TR" sz="1200" kern="1200" dirty="0" smtClean="0">
                        <a:solidFill>
                          <a:schemeClr val="dk1"/>
                        </a:solidFill>
                        <a:latin typeface="+mn-lt"/>
                        <a:ea typeface="+mn-ea"/>
                        <a:cs typeface="+mn-cs"/>
                      </a:endParaRPr>
                    </a:p>
                    <a:p>
                      <a:pPr>
                        <a:buFont typeface="Arial" pitchFamily="34" charset="0"/>
                        <a:buChar char="•"/>
                      </a:pPr>
                      <a:endParaRPr lang="tr-TR" sz="1200" b="0" dirty="0"/>
                    </a:p>
                  </a:txBody>
                  <a:tcPr/>
                </a:tc>
              </a:tr>
              <a:tr h="11152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Etkinliklerde aktif katılım gösteren öğrencilerimiz katılım ve onur belgeleri ile ödüllendirilmektedir. Ayrıca önceki sene  2.dönem içerisinde 187 öğrencimiz takdir belgesi, 328</a:t>
                      </a:r>
                      <a:r>
                        <a:rPr kumimoji="0" lang="tr-TR" sz="1200" kern="1200" baseline="0" dirty="0" smtClean="0">
                          <a:solidFill>
                            <a:schemeClr val="dk1"/>
                          </a:solidFill>
                          <a:latin typeface="+mn-lt"/>
                          <a:ea typeface="+mn-ea"/>
                          <a:cs typeface="+mn-cs"/>
                        </a:rPr>
                        <a:t> ö</a:t>
                      </a:r>
                      <a:r>
                        <a:rPr kumimoji="0" lang="tr-TR" sz="1200" kern="1200" dirty="0" smtClean="0">
                          <a:solidFill>
                            <a:schemeClr val="dk1"/>
                          </a:solidFill>
                          <a:latin typeface="+mn-lt"/>
                          <a:ea typeface="+mn-ea"/>
                          <a:cs typeface="+mn-cs"/>
                        </a:rPr>
                        <a:t>ğrencimiz de teşekkür belgesi ile ödüllendirilmiştir.</a:t>
                      </a:r>
                    </a:p>
                    <a:p>
                      <a:endParaRPr lang="tr-TR" sz="1200" b="0" dirty="0"/>
                    </a:p>
                  </a:txBody>
                  <a:tcPr/>
                </a:tc>
              </a:tr>
            </a:tbl>
          </a:graphicData>
        </a:graphic>
      </p:graphicFrame>
      <p:sp>
        <p:nvSpPr>
          <p:cNvPr id="7"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Kurumun Başarıları</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8"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 2014-2015 EĞİTİM – ÖĞRETİM YILI </a:t>
            </a:r>
          </a:p>
          <a:p>
            <a:pPr algn="ctr"/>
            <a:r>
              <a:rPr lang="tr-TR" dirty="0" smtClean="0"/>
              <a:t>BRİFİNG DOSYASI</a:t>
            </a:r>
            <a:endParaRPr lang="tr-TR" dirty="0"/>
          </a:p>
        </p:txBody>
      </p:sp>
      <p:pic>
        <p:nvPicPr>
          <p:cNvPr id="9" name="8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50" y="1219200"/>
            <a:ext cx="1771650" cy="1480592"/>
          </a:xfrm>
        </p:spPr>
        <p:txBody>
          <a:bodyPr/>
          <a:lstStyle/>
          <a:p>
            <a:r>
              <a:rPr lang="tr-TR" dirty="0" smtClean="0"/>
              <a:t/>
            </a:r>
            <a:br>
              <a:rPr lang="tr-TR" dirty="0" smtClean="0"/>
            </a:br>
            <a:endParaRPr lang="tr-TR" dirty="0"/>
          </a:p>
        </p:txBody>
      </p:sp>
      <p:sp>
        <p:nvSpPr>
          <p:cNvPr id="3" name="2 Metin Yer Tutucusu"/>
          <p:cNvSpPr>
            <a:spLocks noGrp="1"/>
          </p:cNvSpPr>
          <p:nvPr>
            <p:ph type="body" idx="2"/>
          </p:nvPr>
        </p:nvSpPr>
        <p:spPr/>
        <p:txBody>
          <a:bodyPr vert="vert270"/>
          <a:lstStyle/>
          <a:p>
            <a:pPr algn="ctr"/>
            <a:r>
              <a:rPr lang="tr-TR" dirty="0" smtClean="0"/>
              <a:t>NİŞANTAŞI NURİ  AKIN ANADOLU LİSESİ</a:t>
            </a:r>
          </a:p>
          <a:p>
            <a:pPr algn="ctr"/>
            <a:r>
              <a:rPr lang="tr-TR" dirty="0" smtClean="0"/>
              <a:t> </a:t>
            </a:r>
            <a:r>
              <a:rPr lang="tr-TR" dirty="0" smtClean="0"/>
              <a:t>2015-2016 </a:t>
            </a:r>
            <a:r>
              <a:rPr lang="tr-TR" dirty="0" smtClean="0"/>
              <a:t>EĞİTİM – ÖĞRETİM YILI </a:t>
            </a:r>
          </a:p>
          <a:p>
            <a:pPr algn="ctr"/>
            <a:r>
              <a:rPr lang="tr-TR" dirty="0" smtClean="0"/>
              <a:t>BRİFİNG DOSYASI</a:t>
            </a:r>
          </a:p>
          <a:p>
            <a:endParaRPr lang="tr-TR" dirty="0"/>
          </a:p>
        </p:txBody>
      </p:sp>
      <p:pic>
        <p:nvPicPr>
          <p:cNvPr id="29699" name="Picture 3"/>
          <p:cNvPicPr>
            <a:picLocks noChangeAspect="1" noChangeArrowheads="1"/>
          </p:cNvPicPr>
          <p:nvPr/>
        </p:nvPicPr>
        <p:blipFill>
          <a:blip r:embed="rId2" cstate="print"/>
          <a:srcRect/>
          <a:stretch>
            <a:fillRect/>
          </a:stretch>
        </p:blipFill>
        <p:spPr bwMode="auto">
          <a:xfrm>
            <a:off x="3933056" y="971600"/>
            <a:ext cx="1704975" cy="1323975"/>
          </a:xfrm>
          <a:prstGeom prst="rect">
            <a:avLst/>
          </a:prstGeom>
          <a:noFill/>
          <a:ln w="9525">
            <a:noFill/>
            <a:miter lim="800000"/>
            <a:headEnd/>
            <a:tailEnd/>
          </a:ln>
        </p:spPr>
      </p:pic>
      <p:pic>
        <p:nvPicPr>
          <p:cNvPr id="29701" name="Picture 5"/>
          <p:cNvPicPr>
            <a:picLocks noChangeAspect="1" noChangeArrowheads="1"/>
          </p:cNvPicPr>
          <p:nvPr/>
        </p:nvPicPr>
        <p:blipFill>
          <a:blip r:embed="rId3" cstate="print"/>
          <a:srcRect/>
          <a:stretch>
            <a:fillRect/>
          </a:stretch>
        </p:blipFill>
        <p:spPr bwMode="auto">
          <a:xfrm>
            <a:off x="4221088" y="4283968"/>
            <a:ext cx="2448272" cy="1626414"/>
          </a:xfrm>
          <a:prstGeom prst="rect">
            <a:avLst/>
          </a:prstGeom>
          <a:noFill/>
          <a:ln w="9525">
            <a:noFill/>
            <a:miter lim="800000"/>
            <a:headEnd/>
            <a:tailEnd/>
          </a:ln>
        </p:spPr>
      </p:pic>
      <p:pic>
        <p:nvPicPr>
          <p:cNvPr id="29702" name="Picture 6"/>
          <p:cNvPicPr>
            <a:picLocks noChangeAspect="1" noChangeArrowheads="1"/>
          </p:cNvPicPr>
          <p:nvPr/>
        </p:nvPicPr>
        <p:blipFill>
          <a:blip r:embed="rId4" cstate="print"/>
          <a:srcRect/>
          <a:stretch>
            <a:fillRect/>
          </a:stretch>
        </p:blipFill>
        <p:spPr bwMode="auto">
          <a:xfrm>
            <a:off x="2204864" y="3707904"/>
            <a:ext cx="1872208" cy="1076293"/>
          </a:xfrm>
          <a:prstGeom prst="rect">
            <a:avLst/>
          </a:prstGeom>
          <a:noFill/>
          <a:ln w="9525">
            <a:noFill/>
            <a:miter lim="800000"/>
            <a:headEnd/>
            <a:tailEnd/>
          </a:ln>
        </p:spPr>
      </p:pic>
      <p:pic>
        <p:nvPicPr>
          <p:cNvPr id="13" name="12 Resim" descr="logo-transparan.gif"/>
          <p:cNvPicPr>
            <a:picLocks noChangeAspect="1"/>
          </p:cNvPicPr>
          <p:nvPr/>
        </p:nvPicPr>
        <p:blipFill>
          <a:blip r:embed="rId5"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pic>
        <p:nvPicPr>
          <p:cNvPr id="29703" name="Picture 7"/>
          <p:cNvPicPr>
            <a:picLocks noChangeAspect="1" noChangeArrowheads="1"/>
          </p:cNvPicPr>
          <p:nvPr/>
        </p:nvPicPr>
        <p:blipFill>
          <a:blip r:embed="rId6" cstate="print"/>
          <a:srcRect/>
          <a:stretch>
            <a:fillRect/>
          </a:stretch>
        </p:blipFill>
        <p:spPr bwMode="auto">
          <a:xfrm>
            <a:off x="4725144" y="6300192"/>
            <a:ext cx="1990725" cy="1123950"/>
          </a:xfrm>
          <a:prstGeom prst="rect">
            <a:avLst/>
          </a:prstGeom>
          <a:noFill/>
          <a:ln w="9525">
            <a:noFill/>
            <a:miter lim="800000"/>
            <a:headEnd/>
            <a:tailEnd/>
          </a:ln>
        </p:spPr>
      </p:pic>
      <p:pic>
        <p:nvPicPr>
          <p:cNvPr id="29704" name="Picture 8"/>
          <p:cNvPicPr>
            <a:picLocks noChangeAspect="1" noChangeArrowheads="1"/>
          </p:cNvPicPr>
          <p:nvPr/>
        </p:nvPicPr>
        <p:blipFill>
          <a:blip r:embed="rId7" cstate="print"/>
          <a:srcRect/>
          <a:stretch>
            <a:fillRect/>
          </a:stretch>
        </p:blipFill>
        <p:spPr bwMode="auto">
          <a:xfrm>
            <a:off x="2204864" y="4860032"/>
            <a:ext cx="1918717" cy="1123950"/>
          </a:xfrm>
          <a:prstGeom prst="rect">
            <a:avLst/>
          </a:prstGeom>
          <a:noFill/>
          <a:ln w="9525">
            <a:noFill/>
            <a:miter lim="800000"/>
            <a:headEnd/>
            <a:tailEnd/>
          </a:ln>
        </p:spPr>
      </p:pic>
      <p:pic>
        <p:nvPicPr>
          <p:cNvPr id="29705" name="Picture 9"/>
          <p:cNvPicPr>
            <a:picLocks noChangeAspect="1" noChangeArrowheads="1"/>
          </p:cNvPicPr>
          <p:nvPr/>
        </p:nvPicPr>
        <p:blipFill>
          <a:blip r:embed="rId8" cstate="print"/>
          <a:srcRect/>
          <a:stretch>
            <a:fillRect/>
          </a:stretch>
        </p:blipFill>
        <p:spPr bwMode="auto">
          <a:xfrm>
            <a:off x="4509120" y="7884368"/>
            <a:ext cx="2190750" cy="914400"/>
          </a:xfrm>
          <a:prstGeom prst="rect">
            <a:avLst/>
          </a:prstGeom>
          <a:noFill/>
          <a:ln w="9525">
            <a:noFill/>
            <a:miter lim="800000"/>
            <a:headEnd/>
            <a:tailEnd/>
          </a:ln>
        </p:spPr>
      </p:pic>
      <p:pic>
        <p:nvPicPr>
          <p:cNvPr id="29706" name="Picture 10"/>
          <p:cNvPicPr>
            <a:picLocks noChangeAspect="1" noChangeArrowheads="1"/>
          </p:cNvPicPr>
          <p:nvPr/>
        </p:nvPicPr>
        <p:blipFill>
          <a:blip r:embed="rId9" cstate="print"/>
          <a:srcRect/>
          <a:stretch>
            <a:fillRect/>
          </a:stretch>
        </p:blipFill>
        <p:spPr bwMode="auto">
          <a:xfrm>
            <a:off x="2204864" y="6228184"/>
            <a:ext cx="2435163" cy="1623442"/>
          </a:xfrm>
          <a:prstGeom prst="rect">
            <a:avLst/>
          </a:prstGeom>
          <a:noFill/>
          <a:ln w="9525">
            <a:noFill/>
            <a:miter lim="800000"/>
            <a:headEnd/>
            <a:tailEnd/>
          </a:ln>
        </p:spPr>
      </p:pic>
      <p:pic>
        <p:nvPicPr>
          <p:cNvPr id="29707" name="Picture 11"/>
          <p:cNvPicPr>
            <a:picLocks noChangeAspect="1" noChangeArrowheads="1"/>
          </p:cNvPicPr>
          <p:nvPr/>
        </p:nvPicPr>
        <p:blipFill>
          <a:blip r:embed="rId10" cstate="print"/>
          <a:srcRect/>
          <a:stretch>
            <a:fillRect/>
          </a:stretch>
        </p:blipFill>
        <p:spPr bwMode="auto">
          <a:xfrm>
            <a:off x="2276872" y="7884368"/>
            <a:ext cx="2190750" cy="1028700"/>
          </a:xfrm>
          <a:prstGeom prst="rect">
            <a:avLst/>
          </a:prstGeom>
          <a:noFill/>
          <a:ln w="9525">
            <a:noFill/>
            <a:miter lim="800000"/>
            <a:headEnd/>
            <a:tailEnd/>
          </a:ln>
        </p:spPr>
      </p:pic>
      <p:pic>
        <p:nvPicPr>
          <p:cNvPr id="29709" name="Picture 13"/>
          <p:cNvPicPr>
            <a:picLocks noChangeAspect="1" noChangeArrowheads="1"/>
          </p:cNvPicPr>
          <p:nvPr/>
        </p:nvPicPr>
        <p:blipFill>
          <a:blip r:embed="rId11" cstate="print"/>
          <a:srcRect/>
          <a:stretch>
            <a:fillRect/>
          </a:stretch>
        </p:blipFill>
        <p:spPr bwMode="auto">
          <a:xfrm>
            <a:off x="4221088" y="2411760"/>
            <a:ext cx="2257425" cy="1752600"/>
          </a:xfrm>
          <a:prstGeom prst="rect">
            <a:avLst/>
          </a:prstGeom>
          <a:noFill/>
          <a:ln w="9525">
            <a:noFill/>
            <a:miter lim="800000"/>
            <a:headEnd/>
            <a:tailEnd/>
          </a:ln>
        </p:spPr>
      </p:pic>
      <p:pic>
        <p:nvPicPr>
          <p:cNvPr id="29710" name="Picture 14"/>
          <p:cNvPicPr>
            <a:picLocks noChangeAspect="1" noChangeArrowheads="1"/>
          </p:cNvPicPr>
          <p:nvPr/>
        </p:nvPicPr>
        <p:blipFill>
          <a:blip r:embed="rId12" cstate="print"/>
          <a:srcRect/>
          <a:stretch>
            <a:fillRect/>
          </a:stretch>
        </p:blipFill>
        <p:spPr bwMode="auto">
          <a:xfrm>
            <a:off x="5733256" y="971600"/>
            <a:ext cx="962025" cy="1285875"/>
          </a:xfrm>
          <a:prstGeom prst="rect">
            <a:avLst/>
          </a:prstGeom>
          <a:noFill/>
          <a:ln w="9525">
            <a:noFill/>
            <a:miter lim="800000"/>
            <a:headEnd/>
            <a:tailEnd/>
          </a:ln>
        </p:spPr>
      </p:pic>
      <p:pic>
        <p:nvPicPr>
          <p:cNvPr id="29711" name="Picture 15"/>
          <p:cNvPicPr>
            <a:picLocks noChangeAspect="1" noChangeArrowheads="1"/>
          </p:cNvPicPr>
          <p:nvPr/>
        </p:nvPicPr>
        <p:blipFill>
          <a:blip r:embed="rId13" cstate="print"/>
          <a:srcRect/>
          <a:stretch>
            <a:fillRect/>
          </a:stretch>
        </p:blipFill>
        <p:spPr bwMode="auto">
          <a:xfrm>
            <a:off x="2204864" y="2411760"/>
            <a:ext cx="1943100" cy="1285875"/>
          </a:xfrm>
          <a:prstGeom prst="rect">
            <a:avLst/>
          </a:prstGeom>
          <a:noFill/>
          <a:ln w="9525">
            <a:noFill/>
            <a:miter lim="800000"/>
            <a:headEnd/>
            <a:tailEnd/>
          </a:ln>
        </p:spPr>
      </p:pic>
      <p:pic>
        <p:nvPicPr>
          <p:cNvPr id="29712" name="Picture 16"/>
          <p:cNvPicPr>
            <a:picLocks noGrp="1" noChangeAspect="1" noChangeArrowheads="1"/>
          </p:cNvPicPr>
          <p:nvPr>
            <p:ph sz="quarter" idx="1"/>
          </p:nvPr>
        </p:nvPicPr>
        <p:blipFill>
          <a:blip r:embed="rId14" cstate="print"/>
          <a:srcRect/>
          <a:stretch>
            <a:fillRect/>
          </a:stretch>
        </p:blipFill>
        <p:spPr bwMode="auto">
          <a:xfrm>
            <a:off x="2204864" y="971600"/>
            <a:ext cx="1647825" cy="1295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r>
            <a:br>
              <a:rPr lang="tr-TR" dirty="0" smtClean="0"/>
            </a:br>
            <a:r>
              <a:rPr lang="tr-TR" dirty="0" smtClean="0"/>
              <a:t/>
            </a:r>
            <a:br>
              <a:rPr lang="tr-TR" dirty="0" smtClean="0"/>
            </a:br>
            <a:endParaRPr lang="tr-TR" dirty="0"/>
          </a:p>
        </p:txBody>
      </p:sp>
      <p:sp>
        <p:nvSpPr>
          <p:cNvPr id="3" name="2 Metin Yer Tutucusu"/>
          <p:cNvSpPr>
            <a:spLocks noGrp="1"/>
          </p:cNvSpPr>
          <p:nvPr>
            <p:ph type="body" idx="2"/>
          </p:nvPr>
        </p:nvSpPr>
        <p:spPr/>
        <p:txBody>
          <a:bodyPr vert="vert270"/>
          <a:lstStyle/>
          <a:p>
            <a:pPr algn="ctr"/>
            <a:r>
              <a:rPr lang="tr-TR" dirty="0" smtClean="0"/>
              <a:t>NİŞANTAŞI NURİ  AKIN ANADOLU LİSESİ</a:t>
            </a:r>
          </a:p>
          <a:p>
            <a:pPr algn="ctr"/>
            <a:r>
              <a:rPr lang="tr-TR" dirty="0" smtClean="0"/>
              <a:t> 2014-2015 EĞİTİM – ÖĞRETİM YILI </a:t>
            </a:r>
          </a:p>
          <a:p>
            <a:pPr algn="ctr"/>
            <a:r>
              <a:rPr lang="tr-TR" dirty="0" smtClean="0"/>
              <a:t>BRİFİNG DOSYASI</a:t>
            </a:r>
          </a:p>
          <a:p>
            <a:pPr algn="ctr"/>
            <a:endParaRPr lang="tr-TR" dirty="0" smtClean="0"/>
          </a:p>
          <a:p>
            <a:endParaRPr lang="tr-TR" dirty="0"/>
          </a:p>
        </p:txBody>
      </p:sp>
      <p:pic>
        <p:nvPicPr>
          <p:cNvPr id="30722" name="Picture 2"/>
          <p:cNvPicPr>
            <a:picLocks noGrp="1" noChangeAspect="1" noChangeArrowheads="1"/>
          </p:cNvPicPr>
          <p:nvPr>
            <p:ph sz="quarter" idx="1"/>
          </p:nvPr>
        </p:nvPicPr>
        <p:blipFill>
          <a:blip r:embed="rId2" cstate="print"/>
          <a:srcRect/>
          <a:stretch>
            <a:fillRect/>
          </a:stretch>
        </p:blipFill>
        <p:spPr bwMode="auto">
          <a:xfrm>
            <a:off x="2348880" y="899592"/>
            <a:ext cx="1600200" cy="895350"/>
          </a:xfrm>
          <a:prstGeom prst="rect">
            <a:avLst/>
          </a:prstGeom>
          <a:noFill/>
          <a:ln w="9525">
            <a:noFill/>
            <a:miter lim="800000"/>
            <a:headEnd/>
            <a:tailEnd/>
          </a:ln>
        </p:spPr>
      </p:pic>
      <p:pic>
        <p:nvPicPr>
          <p:cNvPr id="30723" name="Picture 3"/>
          <p:cNvPicPr>
            <a:picLocks noChangeAspect="1" noChangeArrowheads="1"/>
          </p:cNvPicPr>
          <p:nvPr/>
        </p:nvPicPr>
        <p:blipFill>
          <a:blip r:embed="rId3" cstate="print"/>
          <a:srcRect/>
          <a:stretch>
            <a:fillRect/>
          </a:stretch>
        </p:blipFill>
        <p:spPr bwMode="auto">
          <a:xfrm>
            <a:off x="4077072" y="899592"/>
            <a:ext cx="1600200" cy="895350"/>
          </a:xfrm>
          <a:prstGeom prst="rect">
            <a:avLst/>
          </a:prstGeom>
          <a:noFill/>
          <a:ln w="9525">
            <a:noFill/>
            <a:miter lim="800000"/>
            <a:headEnd/>
            <a:tailEnd/>
          </a:ln>
        </p:spPr>
      </p:pic>
      <p:pic>
        <p:nvPicPr>
          <p:cNvPr id="30724" name="Picture 4"/>
          <p:cNvPicPr>
            <a:picLocks noChangeAspect="1" noChangeArrowheads="1"/>
          </p:cNvPicPr>
          <p:nvPr/>
        </p:nvPicPr>
        <p:blipFill>
          <a:blip r:embed="rId4" cstate="print"/>
          <a:srcRect/>
          <a:stretch>
            <a:fillRect/>
          </a:stretch>
        </p:blipFill>
        <p:spPr bwMode="auto">
          <a:xfrm>
            <a:off x="5733256" y="1187624"/>
            <a:ext cx="1008112" cy="1686134"/>
          </a:xfrm>
          <a:prstGeom prst="rect">
            <a:avLst/>
          </a:prstGeom>
          <a:noFill/>
          <a:ln w="9525">
            <a:noFill/>
            <a:miter lim="800000"/>
            <a:headEnd/>
            <a:tailEnd/>
          </a:ln>
        </p:spPr>
      </p:pic>
      <p:pic>
        <p:nvPicPr>
          <p:cNvPr id="30725" name="Picture 5"/>
          <p:cNvPicPr>
            <a:picLocks noChangeAspect="1" noChangeArrowheads="1"/>
          </p:cNvPicPr>
          <p:nvPr/>
        </p:nvPicPr>
        <p:blipFill>
          <a:blip r:embed="rId5" cstate="print"/>
          <a:srcRect/>
          <a:stretch>
            <a:fillRect/>
          </a:stretch>
        </p:blipFill>
        <p:spPr bwMode="auto">
          <a:xfrm>
            <a:off x="2276872" y="1907704"/>
            <a:ext cx="2219325" cy="1247775"/>
          </a:xfrm>
          <a:prstGeom prst="rect">
            <a:avLst/>
          </a:prstGeom>
          <a:noFill/>
          <a:ln w="9525">
            <a:noFill/>
            <a:miter lim="800000"/>
            <a:headEnd/>
            <a:tailEnd/>
          </a:ln>
        </p:spPr>
      </p:pic>
      <p:pic>
        <p:nvPicPr>
          <p:cNvPr id="30726" name="Picture 6"/>
          <p:cNvPicPr>
            <a:picLocks noChangeAspect="1" noChangeArrowheads="1"/>
          </p:cNvPicPr>
          <p:nvPr/>
        </p:nvPicPr>
        <p:blipFill>
          <a:blip r:embed="rId6" cstate="print"/>
          <a:srcRect/>
          <a:stretch>
            <a:fillRect/>
          </a:stretch>
        </p:blipFill>
        <p:spPr bwMode="auto">
          <a:xfrm>
            <a:off x="4653136" y="1907704"/>
            <a:ext cx="864096" cy="1368152"/>
          </a:xfrm>
          <a:prstGeom prst="rect">
            <a:avLst/>
          </a:prstGeom>
          <a:noFill/>
          <a:ln w="9525">
            <a:noFill/>
            <a:miter lim="800000"/>
            <a:headEnd/>
            <a:tailEnd/>
          </a:ln>
        </p:spPr>
      </p:pic>
      <p:pic>
        <p:nvPicPr>
          <p:cNvPr id="30727" name="Picture 7"/>
          <p:cNvPicPr>
            <a:picLocks noChangeAspect="1" noChangeArrowheads="1"/>
          </p:cNvPicPr>
          <p:nvPr/>
        </p:nvPicPr>
        <p:blipFill>
          <a:blip r:embed="rId7" cstate="print"/>
          <a:srcRect/>
          <a:stretch>
            <a:fillRect/>
          </a:stretch>
        </p:blipFill>
        <p:spPr bwMode="auto">
          <a:xfrm>
            <a:off x="2204865" y="3275857"/>
            <a:ext cx="2448272" cy="1375057"/>
          </a:xfrm>
          <a:prstGeom prst="rect">
            <a:avLst/>
          </a:prstGeom>
          <a:noFill/>
          <a:ln w="9525">
            <a:noFill/>
            <a:miter lim="800000"/>
            <a:headEnd/>
            <a:tailEnd/>
          </a:ln>
        </p:spPr>
      </p:pic>
      <p:pic>
        <p:nvPicPr>
          <p:cNvPr id="30728" name="Picture 8"/>
          <p:cNvPicPr>
            <a:picLocks noChangeAspect="1" noChangeArrowheads="1"/>
          </p:cNvPicPr>
          <p:nvPr/>
        </p:nvPicPr>
        <p:blipFill>
          <a:blip r:embed="rId8" cstate="print"/>
          <a:srcRect/>
          <a:stretch>
            <a:fillRect/>
          </a:stretch>
        </p:blipFill>
        <p:spPr bwMode="auto">
          <a:xfrm>
            <a:off x="2276872" y="7092280"/>
            <a:ext cx="2016224" cy="1133585"/>
          </a:xfrm>
          <a:prstGeom prst="rect">
            <a:avLst/>
          </a:prstGeom>
          <a:noFill/>
          <a:ln w="9525">
            <a:noFill/>
            <a:miter lim="800000"/>
            <a:headEnd/>
            <a:tailEnd/>
          </a:ln>
        </p:spPr>
      </p:pic>
      <p:pic>
        <p:nvPicPr>
          <p:cNvPr id="30729" name="Picture 9"/>
          <p:cNvPicPr>
            <a:picLocks noChangeAspect="1" noChangeArrowheads="1"/>
          </p:cNvPicPr>
          <p:nvPr/>
        </p:nvPicPr>
        <p:blipFill>
          <a:blip r:embed="rId9" cstate="print"/>
          <a:srcRect/>
          <a:stretch>
            <a:fillRect/>
          </a:stretch>
        </p:blipFill>
        <p:spPr bwMode="auto">
          <a:xfrm>
            <a:off x="2276872" y="5004048"/>
            <a:ext cx="2543175" cy="1962150"/>
          </a:xfrm>
          <a:prstGeom prst="rect">
            <a:avLst/>
          </a:prstGeom>
          <a:noFill/>
          <a:ln w="9525">
            <a:noFill/>
            <a:miter lim="800000"/>
            <a:headEnd/>
            <a:tailEnd/>
          </a:ln>
        </p:spPr>
      </p:pic>
      <p:pic>
        <p:nvPicPr>
          <p:cNvPr id="30730" name="Picture 10"/>
          <p:cNvPicPr>
            <a:picLocks noChangeAspect="1" noChangeArrowheads="1"/>
          </p:cNvPicPr>
          <p:nvPr/>
        </p:nvPicPr>
        <p:blipFill>
          <a:blip r:embed="rId10" cstate="print"/>
          <a:srcRect/>
          <a:stretch>
            <a:fillRect/>
          </a:stretch>
        </p:blipFill>
        <p:spPr bwMode="auto">
          <a:xfrm>
            <a:off x="5085184" y="4932040"/>
            <a:ext cx="1419225" cy="1962150"/>
          </a:xfrm>
          <a:prstGeom prst="rect">
            <a:avLst/>
          </a:prstGeom>
          <a:noFill/>
          <a:ln w="9525">
            <a:noFill/>
            <a:miter lim="800000"/>
            <a:headEnd/>
            <a:tailEnd/>
          </a:ln>
        </p:spPr>
      </p:pic>
      <p:pic>
        <p:nvPicPr>
          <p:cNvPr id="30731" name="Picture 11"/>
          <p:cNvPicPr>
            <a:picLocks noChangeAspect="1" noChangeArrowheads="1"/>
          </p:cNvPicPr>
          <p:nvPr/>
        </p:nvPicPr>
        <p:blipFill>
          <a:blip r:embed="rId11" cstate="print"/>
          <a:srcRect/>
          <a:stretch>
            <a:fillRect/>
          </a:stretch>
        </p:blipFill>
        <p:spPr bwMode="auto">
          <a:xfrm>
            <a:off x="4365104" y="7020272"/>
            <a:ext cx="2196244" cy="1464162"/>
          </a:xfrm>
          <a:prstGeom prst="rect">
            <a:avLst/>
          </a:prstGeom>
          <a:noFill/>
          <a:ln w="9525">
            <a:noFill/>
            <a:miter lim="800000"/>
            <a:headEnd/>
            <a:tailEnd/>
          </a:ln>
        </p:spPr>
      </p:pic>
      <p:pic>
        <p:nvPicPr>
          <p:cNvPr id="30733" name="Picture 13"/>
          <p:cNvPicPr>
            <a:picLocks noChangeAspect="1" noChangeArrowheads="1"/>
          </p:cNvPicPr>
          <p:nvPr/>
        </p:nvPicPr>
        <p:blipFill>
          <a:blip r:embed="rId12" cstate="print"/>
          <a:srcRect/>
          <a:stretch>
            <a:fillRect/>
          </a:stretch>
        </p:blipFill>
        <p:spPr bwMode="auto">
          <a:xfrm>
            <a:off x="4797152" y="3347864"/>
            <a:ext cx="1922766" cy="1440159"/>
          </a:xfrm>
          <a:prstGeom prst="rect">
            <a:avLst/>
          </a:prstGeom>
          <a:noFill/>
          <a:ln w="9525">
            <a:noFill/>
            <a:miter lim="800000"/>
            <a:headEnd/>
            <a:tailEnd/>
          </a:ln>
        </p:spPr>
      </p:pic>
      <p:pic>
        <p:nvPicPr>
          <p:cNvPr id="18" name="17 Resim" descr="logo-transparan.gif"/>
          <p:cNvPicPr>
            <a:picLocks noChangeAspect="1"/>
          </p:cNvPicPr>
          <p:nvPr/>
        </p:nvPicPr>
        <p:blipFill>
          <a:blip r:embed="rId13"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nvPr>
        </p:nvGraphicFramePr>
        <p:xfrm>
          <a:off x="2343150" y="914400"/>
          <a:ext cx="4254202" cy="6381420"/>
        </p:xfrm>
        <a:graphic>
          <a:graphicData uri="http://schemas.openxmlformats.org/drawingml/2006/table">
            <a:tbl>
              <a:tblPr firstRow="1" bandRow="1">
                <a:tableStyleId>{5C22544A-7EE6-4342-B048-85BDC9FD1C3A}</a:tableStyleId>
              </a:tblPr>
              <a:tblGrid>
                <a:gridCol w="941834"/>
                <a:gridCol w="1080120"/>
                <a:gridCol w="1296144"/>
                <a:gridCol w="936104"/>
              </a:tblGrid>
              <a:tr h="35930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t>ÖSYS BAŞARILARI</a:t>
                      </a:r>
                    </a:p>
                    <a:p>
                      <a:endParaRPr lang="tr-TR" sz="1200" b="0" dirty="0"/>
                    </a:p>
                  </a:txBody>
                  <a:tcPr/>
                </a:tc>
                <a:tc hMerge="1">
                  <a:txBody>
                    <a:bodyPr/>
                    <a:lstStyle/>
                    <a:p>
                      <a:endParaRPr lang="tr-TR" sz="1200" b="0" dirty="0"/>
                    </a:p>
                  </a:txBody>
                  <a:tcPr/>
                </a:tc>
                <a:tc hMerge="1">
                  <a:txBody>
                    <a:bodyPr/>
                    <a:lstStyle/>
                    <a:p>
                      <a:endParaRPr lang="tr-TR" sz="1200" b="0" dirty="0"/>
                    </a:p>
                  </a:txBody>
                  <a:tcPr/>
                </a:tc>
                <a:tc hMerge="1">
                  <a:txBody>
                    <a:bodyPr/>
                    <a:lstStyle/>
                    <a:p>
                      <a:endParaRPr lang="tr-TR" sz="1200" b="0" dirty="0"/>
                    </a:p>
                  </a:txBody>
                  <a:tcPr/>
                </a:tc>
              </a:tr>
              <a:tr h="41798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r-TR" sz="1200" b="1" dirty="0" smtClean="0"/>
                        <a:t>ÖSYS YE GİREN </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r-TR" sz="1200" b="1" dirty="0" smtClean="0"/>
                        <a:t>LİSANSA</a:t>
                      </a:r>
                      <a:r>
                        <a:rPr lang="tr-TR" sz="1200" b="1" baseline="0" dirty="0" smtClean="0"/>
                        <a:t> YERLEŞEN</a:t>
                      </a:r>
                      <a:endParaRPr lang="tr-TR" sz="12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r-TR" sz="1200" b="1" dirty="0" smtClean="0"/>
                        <a:t>TERCİH YAPMAYAN VEYA YERLEŞEMEYEN</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r-TR" sz="1200" b="1" dirty="0" smtClean="0"/>
                        <a:t>BAŞARI YÜZDESİ</a:t>
                      </a:r>
                    </a:p>
                  </a:txBody>
                  <a:tcPr/>
                </a:tc>
              </a:tr>
              <a:tr h="359300">
                <a:tc>
                  <a:txBody>
                    <a:bodyPr/>
                    <a:lstStyle/>
                    <a:p>
                      <a:r>
                        <a:rPr lang="tr-TR" sz="1200" b="0" dirty="0" smtClean="0"/>
                        <a:t>2009</a:t>
                      </a:r>
                    </a:p>
                    <a:p>
                      <a:r>
                        <a:rPr lang="tr-TR" sz="1200" b="0" dirty="0" smtClean="0"/>
                        <a:t>155 Öğrenci</a:t>
                      </a:r>
                      <a:endParaRPr lang="tr-TR" sz="1200" b="0" dirty="0"/>
                    </a:p>
                  </a:txBody>
                  <a:tcPr/>
                </a:tc>
                <a:tc>
                  <a:txBody>
                    <a:bodyPr/>
                    <a:lstStyle/>
                    <a:p>
                      <a:r>
                        <a:rPr lang="tr-TR" sz="1200" b="0" dirty="0" smtClean="0"/>
                        <a:t>132</a:t>
                      </a:r>
                      <a:endParaRPr lang="tr-TR" sz="1200" b="0" dirty="0"/>
                    </a:p>
                  </a:txBody>
                  <a:tcPr/>
                </a:tc>
                <a:tc>
                  <a:txBody>
                    <a:bodyPr/>
                    <a:lstStyle/>
                    <a:p>
                      <a:r>
                        <a:rPr lang="tr-TR" sz="1200" b="0" dirty="0" smtClean="0"/>
                        <a:t>23</a:t>
                      </a:r>
                      <a:endParaRPr lang="tr-TR" sz="1200" b="0" dirty="0"/>
                    </a:p>
                  </a:txBody>
                  <a:tcPr/>
                </a:tc>
                <a:tc>
                  <a:txBody>
                    <a:bodyPr/>
                    <a:lstStyle/>
                    <a:p>
                      <a:r>
                        <a:rPr lang="tr-TR" sz="1200" b="0" dirty="0" smtClean="0"/>
                        <a:t>%85,17</a:t>
                      </a:r>
                      <a:endParaRPr lang="tr-TR" sz="1200" b="0" dirty="0"/>
                    </a:p>
                  </a:txBody>
                  <a:tcPr/>
                </a:tc>
              </a:tr>
              <a:tr h="359300">
                <a:tc>
                  <a:txBody>
                    <a:bodyPr/>
                    <a:lstStyle/>
                    <a:p>
                      <a:pPr>
                        <a:buFont typeface="Arial" pitchFamily="34" charset="0"/>
                        <a:buNone/>
                      </a:pPr>
                      <a:r>
                        <a:rPr lang="tr-TR" sz="1200" b="0" dirty="0" smtClean="0"/>
                        <a:t>2010</a:t>
                      </a:r>
                    </a:p>
                    <a:p>
                      <a:pPr>
                        <a:buFont typeface="Arial" pitchFamily="34" charset="0"/>
                        <a:buNone/>
                      </a:pPr>
                      <a:r>
                        <a:rPr lang="tr-TR" sz="1200" b="0" dirty="0" smtClean="0"/>
                        <a:t>144 Öğrenci</a:t>
                      </a:r>
                      <a:endParaRPr lang="tr-TR" sz="1200" b="0" dirty="0"/>
                    </a:p>
                  </a:txBody>
                  <a:tcPr/>
                </a:tc>
                <a:tc>
                  <a:txBody>
                    <a:bodyPr/>
                    <a:lstStyle/>
                    <a:p>
                      <a:pPr>
                        <a:buFont typeface="Arial" pitchFamily="34" charset="0"/>
                        <a:buNone/>
                      </a:pPr>
                      <a:r>
                        <a:rPr lang="tr-TR" sz="1200" b="0" dirty="0" smtClean="0"/>
                        <a:t>113</a:t>
                      </a:r>
                      <a:endParaRPr lang="tr-TR" sz="1200" b="0" dirty="0"/>
                    </a:p>
                  </a:txBody>
                  <a:tcPr/>
                </a:tc>
                <a:tc>
                  <a:txBody>
                    <a:bodyPr/>
                    <a:lstStyle/>
                    <a:p>
                      <a:pPr>
                        <a:buFont typeface="Arial" pitchFamily="34" charset="0"/>
                        <a:buNone/>
                      </a:pPr>
                      <a:r>
                        <a:rPr lang="tr-TR" sz="1200" b="0" dirty="0" smtClean="0"/>
                        <a:t>31</a:t>
                      </a:r>
                      <a:endParaRPr lang="tr-TR" sz="1200" b="0" dirty="0"/>
                    </a:p>
                  </a:txBody>
                  <a:tcPr/>
                </a:tc>
                <a:tc>
                  <a:txBody>
                    <a:bodyPr/>
                    <a:lstStyle/>
                    <a:p>
                      <a:pPr>
                        <a:buFont typeface="Arial" pitchFamily="34" charset="0"/>
                        <a:buNone/>
                      </a:pPr>
                      <a:r>
                        <a:rPr lang="tr-TR" sz="1200" b="0" dirty="0" smtClean="0"/>
                        <a:t>%78,48</a:t>
                      </a:r>
                      <a:endParaRPr lang="tr-TR" sz="1200" b="0" dirty="0"/>
                    </a:p>
                  </a:txBody>
                  <a:tcPr/>
                </a:tc>
              </a:tr>
              <a:tr h="359300">
                <a:tc>
                  <a:txBody>
                    <a:bodyPr/>
                    <a:lstStyle/>
                    <a:p>
                      <a:r>
                        <a:rPr lang="tr-TR" sz="1200" b="0" dirty="0" smtClean="0"/>
                        <a:t>2011 </a:t>
                      </a:r>
                    </a:p>
                    <a:p>
                      <a:r>
                        <a:rPr lang="tr-TR" sz="1200" b="0" dirty="0" smtClean="0"/>
                        <a:t>185 Öğrenci</a:t>
                      </a:r>
                      <a:endParaRPr lang="tr-TR" sz="1200" b="0" dirty="0"/>
                    </a:p>
                  </a:txBody>
                  <a:tcPr/>
                </a:tc>
                <a:tc>
                  <a:txBody>
                    <a:bodyPr/>
                    <a:lstStyle/>
                    <a:p>
                      <a:r>
                        <a:rPr lang="tr-TR" sz="1200" b="0" dirty="0" smtClean="0"/>
                        <a:t>150</a:t>
                      </a:r>
                      <a:endParaRPr lang="tr-TR" sz="1200" b="0" dirty="0"/>
                    </a:p>
                  </a:txBody>
                  <a:tcPr/>
                </a:tc>
                <a:tc>
                  <a:txBody>
                    <a:bodyPr/>
                    <a:lstStyle/>
                    <a:p>
                      <a:r>
                        <a:rPr lang="tr-TR" sz="1200" b="0" dirty="0" smtClean="0"/>
                        <a:t>35</a:t>
                      </a:r>
                      <a:endParaRPr lang="tr-TR" sz="1200" b="0" dirty="0"/>
                    </a:p>
                  </a:txBody>
                  <a:tcPr/>
                </a:tc>
                <a:tc>
                  <a:txBody>
                    <a:bodyPr/>
                    <a:lstStyle/>
                    <a:p>
                      <a:r>
                        <a:rPr lang="tr-TR" sz="1200" b="0" dirty="0" smtClean="0"/>
                        <a:t>%81,09</a:t>
                      </a:r>
                      <a:endParaRPr lang="tr-TR" sz="1200" b="0" dirty="0"/>
                    </a:p>
                  </a:txBody>
                  <a:tcPr/>
                </a:tc>
              </a:tr>
              <a:tr h="359300">
                <a:tc>
                  <a:txBody>
                    <a:bodyPr/>
                    <a:lstStyle/>
                    <a:p>
                      <a:pPr>
                        <a:buFont typeface="Arial" pitchFamily="34" charset="0"/>
                        <a:buNone/>
                      </a:pPr>
                      <a:r>
                        <a:rPr lang="tr-TR" sz="1200" b="0" dirty="0" smtClean="0"/>
                        <a:t>2012</a:t>
                      </a:r>
                      <a:br>
                        <a:rPr lang="tr-TR" sz="1200" b="0" dirty="0" smtClean="0"/>
                      </a:br>
                      <a:r>
                        <a:rPr lang="tr-TR" sz="1200" b="0" dirty="0" smtClean="0"/>
                        <a:t> 176 Öğrenci</a:t>
                      </a:r>
                      <a:endParaRPr lang="tr-TR" sz="1200" b="0" dirty="0"/>
                    </a:p>
                  </a:txBody>
                  <a:tcPr/>
                </a:tc>
                <a:tc>
                  <a:txBody>
                    <a:bodyPr/>
                    <a:lstStyle/>
                    <a:p>
                      <a:pPr>
                        <a:buFont typeface="Arial" pitchFamily="34" charset="0"/>
                        <a:buNone/>
                      </a:pPr>
                      <a:r>
                        <a:rPr lang="tr-TR" sz="1200" b="0" dirty="0" smtClean="0"/>
                        <a:t>141</a:t>
                      </a:r>
                      <a:endParaRPr lang="tr-TR" sz="1200" b="0" dirty="0"/>
                    </a:p>
                  </a:txBody>
                  <a:tcPr/>
                </a:tc>
                <a:tc>
                  <a:txBody>
                    <a:bodyPr/>
                    <a:lstStyle/>
                    <a:p>
                      <a:pPr>
                        <a:buFont typeface="Arial" pitchFamily="34" charset="0"/>
                        <a:buNone/>
                      </a:pPr>
                      <a:r>
                        <a:rPr lang="tr-TR" sz="1200" b="0" dirty="0" smtClean="0"/>
                        <a:t>35</a:t>
                      </a:r>
                      <a:endParaRPr lang="tr-TR" sz="1200" b="0" dirty="0"/>
                    </a:p>
                  </a:txBody>
                  <a:tcPr/>
                </a:tc>
                <a:tc>
                  <a:txBody>
                    <a:bodyPr/>
                    <a:lstStyle/>
                    <a:p>
                      <a:pPr>
                        <a:buFont typeface="Arial" pitchFamily="34" charset="0"/>
                        <a:buNone/>
                      </a:pPr>
                      <a:r>
                        <a:rPr lang="tr-TR" sz="1200" b="0" dirty="0" smtClean="0"/>
                        <a:t>%80,12</a:t>
                      </a:r>
                      <a:endParaRPr lang="tr-TR" sz="1200" b="0" dirty="0"/>
                    </a:p>
                  </a:txBody>
                  <a:tcPr/>
                </a:tc>
              </a:tr>
              <a:tr h="359300">
                <a:tc>
                  <a:txBody>
                    <a:bodyPr/>
                    <a:lstStyle/>
                    <a:p>
                      <a:r>
                        <a:rPr lang="tr-TR" sz="1200" b="0" dirty="0" smtClean="0"/>
                        <a:t>2013 </a:t>
                      </a:r>
                      <a:br>
                        <a:rPr lang="tr-TR" sz="1200" b="0" dirty="0" smtClean="0"/>
                      </a:br>
                      <a:r>
                        <a:rPr lang="tr-TR" sz="1200" b="0" dirty="0" smtClean="0"/>
                        <a:t>178 Öğrenci</a:t>
                      </a:r>
                      <a:endParaRPr lang="tr-TR" sz="1200" b="0" dirty="0"/>
                    </a:p>
                  </a:txBody>
                  <a:tcPr/>
                </a:tc>
                <a:tc>
                  <a:txBody>
                    <a:bodyPr/>
                    <a:lstStyle/>
                    <a:p>
                      <a:r>
                        <a:rPr lang="tr-TR" sz="1200" b="0" dirty="0" smtClean="0"/>
                        <a:t>136</a:t>
                      </a:r>
                      <a:endParaRPr lang="tr-TR" sz="1200" b="0" dirty="0"/>
                    </a:p>
                  </a:txBody>
                  <a:tcPr/>
                </a:tc>
                <a:tc>
                  <a:txBody>
                    <a:bodyPr/>
                    <a:lstStyle/>
                    <a:p>
                      <a:r>
                        <a:rPr lang="tr-TR" sz="1200" b="0" dirty="0" smtClean="0"/>
                        <a:t>42</a:t>
                      </a:r>
                      <a:endParaRPr lang="tr-TR" sz="1200" b="0" dirty="0"/>
                    </a:p>
                  </a:txBody>
                  <a:tcPr/>
                </a:tc>
                <a:tc>
                  <a:txBody>
                    <a:bodyPr/>
                    <a:lstStyle/>
                    <a:p>
                      <a:r>
                        <a:rPr lang="tr-TR" sz="1200" b="0" dirty="0" smtClean="0"/>
                        <a:t>%76,41</a:t>
                      </a:r>
                      <a:endParaRPr lang="tr-TR" sz="1200" b="0" dirty="0"/>
                    </a:p>
                  </a:txBody>
                  <a:tcPr/>
                </a:tc>
              </a:tr>
              <a:tr h="359300">
                <a:tc>
                  <a:txBody>
                    <a:bodyPr/>
                    <a:lstStyle/>
                    <a:p>
                      <a:pPr>
                        <a:buFont typeface="Arial" pitchFamily="34" charset="0"/>
                        <a:buNone/>
                      </a:pPr>
                      <a:r>
                        <a:rPr lang="tr-TR" sz="1200" b="0" dirty="0" smtClean="0"/>
                        <a:t>2014</a:t>
                      </a:r>
                      <a:endParaRPr lang="tr-TR" sz="1200" b="0" dirty="0"/>
                    </a:p>
                  </a:txBody>
                  <a:tcPr/>
                </a:tc>
                <a:tc>
                  <a:txBody>
                    <a:bodyPr/>
                    <a:lstStyle/>
                    <a:p>
                      <a:pPr>
                        <a:buFont typeface="Arial" pitchFamily="34" charset="0"/>
                        <a:buNone/>
                      </a:pPr>
                      <a:r>
                        <a:rPr lang="tr-TR" sz="1200" b="0" dirty="0" smtClean="0"/>
                        <a:t>177</a:t>
                      </a:r>
                      <a:endParaRPr lang="tr-TR" sz="1200" b="0" dirty="0"/>
                    </a:p>
                  </a:txBody>
                  <a:tcPr/>
                </a:tc>
                <a:tc>
                  <a:txBody>
                    <a:bodyPr/>
                    <a:lstStyle/>
                    <a:p>
                      <a:pPr>
                        <a:buFont typeface="Arial" pitchFamily="34" charset="0"/>
                        <a:buNone/>
                      </a:pPr>
                      <a:r>
                        <a:rPr lang="tr-TR" sz="1200" b="0" dirty="0" smtClean="0"/>
                        <a:t>44</a:t>
                      </a:r>
                      <a:endParaRPr lang="tr-TR" sz="1200" b="0" dirty="0"/>
                    </a:p>
                  </a:txBody>
                  <a:tcPr/>
                </a:tc>
                <a:tc>
                  <a:txBody>
                    <a:bodyPr/>
                    <a:lstStyle/>
                    <a:p>
                      <a:pPr>
                        <a:buFont typeface="Arial" pitchFamily="34" charset="0"/>
                        <a:buNone/>
                      </a:pPr>
                      <a:r>
                        <a:rPr lang="tr-TR" sz="1200" b="0" dirty="0" smtClean="0"/>
                        <a:t>%75.14</a:t>
                      </a:r>
                      <a:endParaRPr lang="tr-TR" sz="1200" b="0" dirty="0"/>
                    </a:p>
                  </a:txBody>
                  <a:tcPr/>
                </a:tc>
              </a:tr>
              <a:tr h="359300">
                <a:tc>
                  <a:txBody>
                    <a:bodyPr/>
                    <a:lstStyle/>
                    <a:p>
                      <a:r>
                        <a:rPr lang="tr-TR" sz="1200" b="0" dirty="0" smtClean="0"/>
                        <a:t>2015</a:t>
                      </a:r>
                    </a:p>
                    <a:p>
                      <a:r>
                        <a:rPr lang="tr-TR" sz="1200" b="0" dirty="0" smtClean="0"/>
                        <a:t>162 Öğrenci</a:t>
                      </a:r>
                      <a:endParaRPr lang="tr-TR" sz="1200" b="0" dirty="0"/>
                    </a:p>
                  </a:txBody>
                  <a:tcPr/>
                </a:tc>
                <a:tc>
                  <a:txBody>
                    <a:bodyPr/>
                    <a:lstStyle/>
                    <a:p>
                      <a:r>
                        <a:rPr lang="tr-TR" sz="1200" b="0" dirty="0" smtClean="0"/>
                        <a:t>162</a:t>
                      </a:r>
                      <a:endParaRPr lang="tr-TR" sz="1200" b="0" dirty="0"/>
                    </a:p>
                  </a:txBody>
                  <a:tcPr/>
                </a:tc>
                <a:tc>
                  <a:txBody>
                    <a:bodyPr/>
                    <a:lstStyle/>
                    <a:p>
                      <a:r>
                        <a:rPr lang="tr-TR" sz="1200" b="0" dirty="0" smtClean="0"/>
                        <a:t>39</a:t>
                      </a:r>
                      <a:endParaRPr lang="tr-TR" sz="1200" b="0" dirty="0"/>
                    </a:p>
                  </a:txBody>
                  <a:tcPr/>
                </a:tc>
                <a:tc>
                  <a:txBody>
                    <a:bodyPr/>
                    <a:lstStyle/>
                    <a:p>
                      <a:r>
                        <a:rPr lang="tr-TR" sz="1200" b="0" dirty="0" smtClean="0"/>
                        <a:t>%75.92</a:t>
                      </a:r>
                      <a:endParaRPr lang="tr-TR" sz="1200" b="0" dirty="0"/>
                    </a:p>
                  </a:txBody>
                  <a:tcPr/>
                </a:tc>
              </a:tr>
              <a:tr h="359300">
                <a:tc>
                  <a:txBody>
                    <a:bodyPr/>
                    <a:lstStyle/>
                    <a:p>
                      <a:pPr>
                        <a:buFont typeface="Arial" pitchFamily="34" charset="0"/>
                        <a:buNone/>
                      </a:pPr>
                      <a:endParaRPr lang="tr-TR" sz="1200" b="0" dirty="0"/>
                    </a:p>
                  </a:txBody>
                  <a:tcPr/>
                </a:tc>
                <a:tc>
                  <a:txBody>
                    <a:bodyPr/>
                    <a:lstStyle/>
                    <a:p>
                      <a:pPr>
                        <a:buFont typeface="Arial" pitchFamily="34" charset="0"/>
                        <a:buChar char="•"/>
                      </a:pPr>
                      <a:endParaRPr lang="tr-TR" sz="1200" b="0" dirty="0"/>
                    </a:p>
                  </a:txBody>
                  <a:tcPr/>
                </a:tc>
                <a:tc>
                  <a:txBody>
                    <a:bodyPr/>
                    <a:lstStyle/>
                    <a:p>
                      <a:pPr>
                        <a:buFont typeface="Arial" pitchFamily="34" charset="0"/>
                        <a:buChar char="•"/>
                      </a:pPr>
                      <a:endParaRPr lang="tr-TR" sz="1200" b="0" dirty="0"/>
                    </a:p>
                  </a:txBody>
                  <a:tcPr/>
                </a:tc>
                <a:tc>
                  <a:txBody>
                    <a:bodyPr/>
                    <a:lstStyle/>
                    <a:p>
                      <a:pPr>
                        <a:buFont typeface="Arial" pitchFamily="34" charset="0"/>
                        <a:buChar char="•"/>
                      </a:pPr>
                      <a:endParaRPr lang="tr-TR" sz="1200" b="0" dirty="0"/>
                    </a:p>
                  </a:txBody>
                  <a:tcPr/>
                </a:tc>
              </a:tr>
              <a:tr h="359300">
                <a:tc>
                  <a:txBody>
                    <a:bodyPr/>
                    <a:lstStyle/>
                    <a:p>
                      <a:endParaRPr lang="tr-TR" sz="1200" b="0" dirty="0"/>
                    </a:p>
                  </a:txBody>
                  <a:tcPr/>
                </a:tc>
                <a:tc>
                  <a:txBody>
                    <a:bodyPr/>
                    <a:lstStyle/>
                    <a:p>
                      <a:endParaRPr lang="tr-TR" sz="1200" b="0" dirty="0"/>
                    </a:p>
                  </a:txBody>
                  <a:tcPr/>
                </a:tc>
                <a:tc>
                  <a:txBody>
                    <a:bodyPr/>
                    <a:lstStyle/>
                    <a:p>
                      <a:endParaRPr lang="tr-TR" sz="1200" b="0" dirty="0"/>
                    </a:p>
                  </a:txBody>
                  <a:tcPr/>
                </a:tc>
                <a:tc>
                  <a:txBody>
                    <a:bodyPr/>
                    <a:lstStyle/>
                    <a:p>
                      <a:endParaRPr lang="tr-TR" sz="1200" b="0" dirty="0"/>
                    </a:p>
                  </a:txBody>
                  <a:tcPr/>
                </a:tc>
              </a:tr>
            </a:tbl>
          </a:graphicData>
        </a:graphic>
      </p:graphicFrame>
      <p:sp>
        <p:nvSpPr>
          <p:cNvPr id="7"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Kurumun Başarıları</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8"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 </a:t>
            </a:r>
            <a:r>
              <a:rPr lang="tr-TR" dirty="0" smtClean="0"/>
              <a:t>2015-2016 </a:t>
            </a:r>
            <a:r>
              <a:rPr lang="tr-TR" dirty="0" smtClean="0"/>
              <a:t>EĞİTİM – ÖĞRETİM YILI </a:t>
            </a:r>
          </a:p>
          <a:p>
            <a:pPr algn="ctr"/>
            <a:r>
              <a:rPr lang="tr-TR" dirty="0" smtClean="0"/>
              <a:t>BRİFİNG DOSYASI</a:t>
            </a:r>
            <a:endParaRPr lang="tr-TR" dirty="0"/>
          </a:p>
        </p:txBody>
      </p:sp>
      <p:pic>
        <p:nvPicPr>
          <p:cNvPr id="9" name="8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nvPr>
        </p:nvGraphicFramePr>
        <p:xfrm>
          <a:off x="2343150" y="914400"/>
          <a:ext cx="4229100" cy="7058440"/>
        </p:xfrm>
        <a:graphic>
          <a:graphicData uri="http://schemas.openxmlformats.org/drawingml/2006/table">
            <a:tbl>
              <a:tblPr firstRow="1" bandRow="1">
                <a:tableStyleId>{5C22544A-7EE6-4342-B048-85BDC9FD1C3A}</a:tableStyleId>
              </a:tblPr>
              <a:tblGrid>
                <a:gridCol w="4229100"/>
              </a:tblGrid>
              <a:tr h="359300">
                <a:tc>
                  <a:txBody>
                    <a:bodyPr/>
                    <a:lstStyle/>
                    <a:p>
                      <a:endParaRPr lang="tr-TR" sz="1200" b="0" dirty="0"/>
                    </a:p>
                  </a:txBody>
                  <a:tcPr/>
                </a:tc>
              </a:tr>
              <a:tr h="417980">
                <a:tc>
                  <a:txBody>
                    <a:bodyPr/>
                    <a:lstStyle/>
                    <a:p>
                      <a:r>
                        <a:rPr kumimoji="0" lang="tr-TR" sz="1200" b="1" u="sng" kern="1200" dirty="0" smtClean="0">
                          <a:solidFill>
                            <a:schemeClr val="dk1"/>
                          </a:solidFill>
                          <a:latin typeface="+mn-lt"/>
                          <a:ea typeface="+mn-ea"/>
                          <a:cs typeface="+mn-cs"/>
                        </a:rPr>
                        <a:t>Sene İçinde Yapılan programlar ve Özel Günler:</a:t>
                      </a:r>
                      <a:endParaRPr kumimoji="0" lang="tr-TR" sz="12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tr-TR" sz="1400" b="1" dirty="0" smtClean="0"/>
                    </a:p>
                  </a:txBody>
                  <a:tcPr/>
                </a:tc>
              </a:tr>
              <a:tr h="359300">
                <a:tc>
                  <a:txBody>
                    <a:bodyPr/>
                    <a:lstStyle/>
                    <a:p>
                      <a:r>
                        <a:rPr kumimoji="0" lang="tr-TR" sz="1200" kern="1200" dirty="0" smtClean="0">
                          <a:solidFill>
                            <a:schemeClr val="dk1"/>
                          </a:solidFill>
                          <a:latin typeface="+mn-lt"/>
                          <a:ea typeface="+mn-ea"/>
                          <a:cs typeface="+mn-cs"/>
                        </a:rPr>
                        <a:t>Okulumuzda Mevlana’yı Anlama Söyleşisi ne  okulumuz öğretmeni Hüseyin Akın</a:t>
                      </a:r>
                      <a:r>
                        <a:rPr kumimoji="0" lang="tr-TR" sz="1200" kern="1200" baseline="0" dirty="0" smtClean="0">
                          <a:solidFill>
                            <a:schemeClr val="dk1"/>
                          </a:solidFill>
                          <a:latin typeface="+mn-lt"/>
                          <a:ea typeface="+mn-ea"/>
                          <a:cs typeface="+mn-cs"/>
                        </a:rPr>
                        <a:t> </a:t>
                      </a:r>
                      <a:r>
                        <a:rPr kumimoji="0" lang="tr-TR" sz="1200" kern="1200" baseline="0" dirty="0" err="1" smtClean="0">
                          <a:solidFill>
                            <a:schemeClr val="dk1"/>
                          </a:solidFill>
                          <a:latin typeface="+mn-lt"/>
                          <a:ea typeface="+mn-ea"/>
                          <a:cs typeface="+mn-cs"/>
                        </a:rPr>
                        <a:t>Moderatörlüğünde</a:t>
                      </a:r>
                      <a:r>
                        <a:rPr kumimoji="0" lang="tr-TR" sz="1200" kern="1200" baseline="0" dirty="0" smtClean="0">
                          <a:solidFill>
                            <a:schemeClr val="dk1"/>
                          </a:solidFill>
                          <a:latin typeface="+mn-lt"/>
                          <a:ea typeface="+mn-ea"/>
                          <a:cs typeface="+mn-cs"/>
                        </a:rPr>
                        <a:t> </a:t>
                      </a:r>
                      <a:r>
                        <a:rPr kumimoji="0" lang="tr-TR" sz="1200" kern="1200" dirty="0" smtClean="0">
                          <a:solidFill>
                            <a:schemeClr val="dk1"/>
                          </a:solidFill>
                          <a:latin typeface="+mn-lt"/>
                          <a:ea typeface="+mn-ea"/>
                          <a:cs typeface="+mn-cs"/>
                        </a:rPr>
                        <a:t>yazar/şair</a:t>
                      </a:r>
                      <a:r>
                        <a:rPr kumimoji="0" lang="tr-TR" sz="1200" kern="1200" baseline="0" dirty="0" smtClean="0">
                          <a:solidFill>
                            <a:schemeClr val="dk1"/>
                          </a:solidFill>
                          <a:latin typeface="+mn-lt"/>
                          <a:ea typeface="+mn-ea"/>
                          <a:cs typeface="+mn-cs"/>
                        </a:rPr>
                        <a:t> Ali Ural okulumuz Edebiyat Öğretmenleri </a:t>
                      </a:r>
                      <a:r>
                        <a:rPr kumimoji="0" lang="tr-TR" sz="1200" kern="1200" baseline="0" dirty="0" err="1" smtClean="0">
                          <a:solidFill>
                            <a:schemeClr val="dk1"/>
                          </a:solidFill>
                          <a:latin typeface="+mn-lt"/>
                          <a:ea typeface="+mn-ea"/>
                          <a:cs typeface="+mn-cs"/>
                        </a:rPr>
                        <a:t>Cumali</a:t>
                      </a:r>
                      <a:r>
                        <a:rPr kumimoji="0" lang="tr-TR" sz="1200" kern="1200" baseline="0" dirty="0" smtClean="0">
                          <a:solidFill>
                            <a:schemeClr val="dk1"/>
                          </a:solidFill>
                          <a:latin typeface="+mn-lt"/>
                          <a:ea typeface="+mn-ea"/>
                          <a:cs typeface="+mn-cs"/>
                        </a:rPr>
                        <a:t>  Şimşek, Yüksel bacak, </a:t>
                      </a:r>
                      <a:r>
                        <a:rPr kumimoji="0" lang="tr-TR" sz="1200" kern="1200" baseline="0" dirty="0" err="1" smtClean="0">
                          <a:solidFill>
                            <a:schemeClr val="dk1"/>
                          </a:solidFill>
                          <a:latin typeface="+mn-lt"/>
                          <a:ea typeface="+mn-ea"/>
                          <a:cs typeface="+mn-cs"/>
                        </a:rPr>
                        <a:t>Nadiye</a:t>
                      </a:r>
                      <a:r>
                        <a:rPr kumimoji="0" lang="tr-TR" sz="1200" kern="1200" baseline="0" dirty="0" smtClean="0">
                          <a:solidFill>
                            <a:schemeClr val="dk1"/>
                          </a:solidFill>
                          <a:latin typeface="+mn-lt"/>
                          <a:ea typeface="+mn-ea"/>
                          <a:cs typeface="+mn-cs"/>
                        </a:rPr>
                        <a:t> </a:t>
                      </a:r>
                      <a:r>
                        <a:rPr kumimoji="0" lang="tr-TR" sz="1200" kern="1200" baseline="0" dirty="0" err="1" smtClean="0">
                          <a:solidFill>
                            <a:schemeClr val="dk1"/>
                          </a:solidFill>
                          <a:latin typeface="+mn-lt"/>
                          <a:ea typeface="+mn-ea"/>
                          <a:cs typeface="+mn-cs"/>
                        </a:rPr>
                        <a:t>Reçber</a:t>
                      </a:r>
                      <a:r>
                        <a:rPr kumimoji="0" lang="tr-TR" sz="1200" kern="1200" baseline="0" dirty="0" smtClean="0">
                          <a:solidFill>
                            <a:schemeClr val="dk1"/>
                          </a:solidFill>
                          <a:latin typeface="+mn-lt"/>
                          <a:ea typeface="+mn-ea"/>
                          <a:cs typeface="+mn-cs"/>
                        </a:rPr>
                        <a:t> öncülüğünde  düzenlenen yazarlar  şairler  okulda etkinliğinde Baki Ayhan,  Berna Olgaç , Süleyman  Unutmaz, Refik </a:t>
                      </a:r>
                      <a:r>
                        <a:rPr kumimoji="0" lang="tr-TR" sz="1200" kern="1200" baseline="0" dirty="0" err="1" smtClean="0">
                          <a:solidFill>
                            <a:schemeClr val="dk1"/>
                          </a:solidFill>
                          <a:latin typeface="+mn-lt"/>
                          <a:ea typeface="+mn-ea"/>
                          <a:cs typeface="+mn-cs"/>
                        </a:rPr>
                        <a:t>Durbaş</a:t>
                      </a:r>
                      <a:r>
                        <a:rPr kumimoji="0" lang="tr-TR" sz="1200" kern="1200" baseline="0" dirty="0" smtClean="0">
                          <a:solidFill>
                            <a:schemeClr val="dk1"/>
                          </a:solidFill>
                          <a:latin typeface="+mn-lt"/>
                          <a:ea typeface="+mn-ea"/>
                          <a:cs typeface="+mn-cs"/>
                        </a:rPr>
                        <a:t> misafir edilmiştir. Edebiyat Öğretmeni Sedat Karacalar öncülüğünde Yunan-Türk Yazarlar Buluşması Etkinliğinde  Yazar  Gülten Dayıoğlu misafirimiz olmuştur.</a:t>
                      </a:r>
                      <a:endParaRPr kumimoji="0" lang="tr-TR" sz="1200" kern="1200" dirty="0" smtClean="0">
                        <a:solidFill>
                          <a:schemeClr val="dk1"/>
                        </a:solidFill>
                        <a:latin typeface="+mn-lt"/>
                        <a:ea typeface="+mn-ea"/>
                        <a:cs typeface="+mn-cs"/>
                      </a:endParaRPr>
                    </a:p>
                    <a:p>
                      <a:endParaRPr lang="tr-TR" sz="1200" b="0" dirty="0"/>
                    </a:p>
                  </a:txBody>
                  <a:tcPr/>
                </a:tc>
              </a:tr>
              <a:tr h="359300">
                <a:tc>
                  <a:txBody>
                    <a:bodyPr/>
                    <a:lstStyle/>
                    <a:p>
                      <a:r>
                        <a:rPr kumimoji="0" lang="tr-TR" sz="1200" b="1" u="sng" kern="1200" dirty="0" smtClean="0">
                          <a:solidFill>
                            <a:schemeClr val="dk1"/>
                          </a:solidFill>
                          <a:latin typeface="+mn-lt"/>
                          <a:ea typeface="+mn-ea"/>
                          <a:cs typeface="+mn-cs"/>
                        </a:rPr>
                        <a:t>Sportif Etkinlikler: </a:t>
                      </a:r>
                      <a:endParaRPr kumimoji="0" lang="tr-TR" sz="1200" b="1" kern="1200" dirty="0">
                        <a:solidFill>
                          <a:schemeClr val="dk1"/>
                        </a:solidFill>
                        <a:latin typeface="+mn-lt"/>
                        <a:ea typeface="+mn-ea"/>
                        <a:cs typeface="+mn-cs"/>
                      </a:endParaRPr>
                    </a:p>
                  </a:txBody>
                  <a:tcPr/>
                </a:tc>
              </a:tr>
              <a:tr h="359300">
                <a:tc>
                  <a:txBody>
                    <a:bodyPr/>
                    <a:lstStyle/>
                    <a:p>
                      <a:r>
                        <a:rPr kumimoji="0" lang="tr-TR" sz="1200" kern="1200" dirty="0" smtClean="0">
                          <a:solidFill>
                            <a:schemeClr val="dk1"/>
                          </a:solidFill>
                          <a:latin typeface="+mn-lt"/>
                          <a:ea typeface="+mn-ea"/>
                          <a:cs typeface="+mn-cs"/>
                        </a:rPr>
                        <a:t>Okulumuzda kız ve erkek öğrenciler bazında futsal, voleybol, basketbol, masa tenisi ve satranç takımları kurulmuş olup bu takımlar ile okulumuz ilçe ve il çapında yapılan turnuvalara katılmaktadır.Önceki sene Okulumuz Erkekler Basketbol Takımı İlçe</a:t>
                      </a:r>
                      <a:r>
                        <a:rPr kumimoji="0" lang="tr-TR" sz="1200" kern="1200" baseline="0" dirty="0" smtClean="0">
                          <a:solidFill>
                            <a:schemeClr val="dk1"/>
                          </a:solidFill>
                          <a:latin typeface="+mn-lt"/>
                          <a:ea typeface="+mn-ea"/>
                          <a:cs typeface="+mn-cs"/>
                        </a:rPr>
                        <a:t> Milli Eğitim Birincisi Kızlar </a:t>
                      </a:r>
                      <a:r>
                        <a:rPr kumimoji="0" lang="tr-TR" sz="1200" kern="1200" baseline="0" dirty="0" err="1" smtClean="0">
                          <a:solidFill>
                            <a:schemeClr val="dk1"/>
                          </a:solidFill>
                          <a:latin typeface="+mn-lt"/>
                          <a:ea typeface="+mn-ea"/>
                          <a:cs typeface="+mn-cs"/>
                        </a:rPr>
                        <a:t>Volaybol</a:t>
                      </a:r>
                      <a:r>
                        <a:rPr kumimoji="0" lang="tr-TR" sz="1200" kern="1200" baseline="0" dirty="0" smtClean="0">
                          <a:solidFill>
                            <a:schemeClr val="dk1"/>
                          </a:solidFill>
                          <a:latin typeface="+mn-lt"/>
                          <a:ea typeface="+mn-ea"/>
                          <a:cs typeface="+mn-cs"/>
                        </a:rPr>
                        <a:t> Takımı İkincisi olmuştur. Erkekler Masa Tenisi Takımımız İlçe Milli Eğitim Birincisi olmuştur.Erkekler Basketbol Takımımız 100 Yıllık Okullar  </a:t>
                      </a:r>
                      <a:r>
                        <a:rPr kumimoji="0" lang="tr-TR" sz="1200" kern="1200" baseline="0" dirty="0" err="1" smtClean="0">
                          <a:solidFill>
                            <a:schemeClr val="dk1"/>
                          </a:solidFill>
                          <a:latin typeface="+mn-lt"/>
                          <a:ea typeface="+mn-ea"/>
                          <a:cs typeface="+mn-cs"/>
                        </a:rPr>
                        <a:t>Turnuvasinda</a:t>
                      </a:r>
                      <a:r>
                        <a:rPr kumimoji="0" lang="tr-TR" sz="1200" kern="1200" baseline="0" dirty="0" smtClean="0">
                          <a:solidFill>
                            <a:schemeClr val="dk1"/>
                          </a:solidFill>
                          <a:latin typeface="+mn-lt"/>
                          <a:ea typeface="+mn-ea"/>
                          <a:cs typeface="+mn-cs"/>
                        </a:rPr>
                        <a:t> final oynayarak İstanbul 2. si olmuştur.</a:t>
                      </a:r>
                      <a:endParaRPr kumimoji="0" lang="tr-TR" sz="1200" kern="1200" dirty="0" smtClean="0">
                        <a:solidFill>
                          <a:schemeClr val="dk1"/>
                        </a:solidFill>
                        <a:latin typeface="+mn-lt"/>
                        <a:ea typeface="+mn-ea"/>
                        <a:cs typeface="+mn-cs"/>
                      </a:endParaRPr>
                    </a:p>
                    <a:p>
                      <a:endParaRPr lang="tr-TR" sz="1200" b="0" dirty="0"/>
                    </a:p>
                  </a:txBody>
                  <a:tcPr/>
                </a:tc>
              </a:tr>
              <a:tr h="359300">
                <a:tc>
                  <a:txBody>
                    <a:bodyPr/>
                    <a:lstStyle/>
                    <a:p>
                      <a:r>
                        <a:rPr kumimoji="0" lang="tr-TR" sz="1200" b="1" u="sng" kern="1200" dirty="0" smtClean="0">
                          <a:solidFill>
                            <a:schemeClr val="dk1"/>
                          </a:solidFill>
                          <a:latin typeface="+mn-lt"/>
                          <a:ea typeface="+mn-ea"/>
                          <a:cs typeface="+mn-cs"/>
                        </a:rPr>
                        <a:t>Okul içinde düzenlenen bilgi yarışmaları, şiir okuma etkinlikleri, Sene sonu tiyatro eseri sahnelenmesi:</a:t>
                      </a:r>
                      <a:endParaRPr kumimoji="0" lang="tr-TR" sz="1200" b="1" kern="1200" dirty="0" smtClean="0">
                        <a:solidFill>
                          <a:schemeClr val="dk1"/>
                        </a:solidFill>
                        <a:latin typeface="+mn-lt"/>
                        <a:ea typeface="+mn-ea"/>
                        <a:cs typeface="+mn-cs"/>
                      </a:endParaRPr>
                    </a:p>
                    <a:p>
                      <a:pPr>
                        <a:buFont typeface="Arial" pitchFamily="34" charset="0"/>
                        <a:buChar char="•"/>
                      </a:pPr>
                      <a:endParaRPr lang="tr-TR" sz="1200" b="0" dirty="0"/>
                    </a:p>
                  </a:txBody>
                  <a:tcPr/>
                </a:tc>
              </a:tr>
              <a:tr h="359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Şişli Milli Eğitim Müdürlüğünce düzenlenen Hz. Muhammed’in Hayatı  (Siyer)yarışmasında öğrencimiz Esra YAVUZ  birincilik elde etmiştir.Sene sonunda ‘Deli </a:t>
                      </a:r>
                      <a:r>
                        <a:rPr kumimoji="0" lang="tr-TR" sz="1200" kern="1200" dirty="0" err="1" smtClean="0">
                          <a:solidFill>
                            <a:schemeClr val="dk1"/>
                          </a:solidFill>
                          <a:latin typeface="+mn-lt"/>
                          <a:ea typeface="+mn-ea"/>
                          <a:cs typeface="+mn-cs"/>
                        </a:rPr>
                        <a:t>Dumrul</a:t>
                      </a:r>
                      <a:r>
                        <a:rPr kumimoji="0" lang="tr-TR" sz="1200" kern="1200" dirty="0" smtClean="0">
                          <a:solidFill>
                            <a:schemeClr val="dk1"/>
                          </a:solidFill>
                          <a:latin typeface="+mn-lt"/>
                          <a:ea typeface="+mn-ea"/>
                          <a:cs typeface="+mn-cs"/>
                        </a:rPr>
                        <a:t>’ adlı tiyatro eseri okul öğrencilerimiz  tarafından sergilenmiştir.</a:t>
                      </a:r>
                    </a:p>
                    <a:p>
                      <a:endParaRPr lang="tr-TR" sz="1200" b="0" dirty="0"/>
                    </a:p>
                  </a:txBody>
                  <a:tcPr/>
                </a:tc>
              </a:tr>
            </a:tbl>
          </a:graphicData>
        </a:graphic>
      </p:graphicFrame>
      <p:sp>
        <p:nvSpPr>
          <p:cNvPr id="7"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Kurumun Sosyal Faaliyetleri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10"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 </a:t>
            </a:r>
            <a:r>
              <a:rPr lang="tr-TR" dirty="0" smtClean="0"/>
              <a:t>2015-2016 </a:t>
            </a:r>
            <a:r>
              <a:rPr lang="tr-TR" dirty="0" smtClean="0"/>
              <a:t>EĞİTİM – ÖĞRETİM YILI </a:t>
            </a:r>
          </a:p>
          <a:p>
            <a:pPr algn="ctr"/>
            <a:r>
              <a:rPr lang="tr-TR" dirty="0" smtClean="0"/>
              <a:t>BRİFİNG DOSYASI</a:t>
            </a:r>
            <a:endParaRPr lang="tr-TR" dirty="0"/>
          </a:p>
        </p:txBody>
      </p:sp>
      <p:pic>
        <p:nvPicPr>
          <p:cNvPr id="11" name="10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nvPr>
        </p:nvGraphicFramePr>
        <p:xfrm>
          <a:off x="2343150" y="914400"/>
          <a:ext cx="4229100" cy="7746560"/>
        </p:xfrm>
        <a:graphic>
          <a:graphicData uri="http://schemas.openxmlformats.org/drawingml/2006/table">
            <a:tbl>
              <a:tblPr firstRow="1" bandRow="1">
                <a:tableStyleId>{5C22544A-7EE6-4342-B048-85BDC9FD1C3A}</a:tableStyleId>
              </a:tblPr>
              <a:tblGrid>
                <a:gridCol w="4229100"/>
              </a:tblGrid>
              <a:tr h="359300">
                <a:tc>
                  <a:txBody>
                    <a:bodyPr/>
                    <a:lstStyle/>
                    <a:p>
                      <a:endParaRPr lang="tr-TR" sz="1200" b="0" dirty="0"/>
                    </a:p>
                  </a:txBody>
                  <a:tcPr/>
                </a:tc>
              </a:tr>
              <a:tr h="417980">
                <a:tc>
                  <a:txBody>
                    <a:bodyPr/>
                    <a:lstStyle/>
                    <a:p>
                      <a:r>
                        <a:rPr kumimoji="0" lang="tr-TR" sz="1200" b="1" u="sng" kern="1200" dirty="0" smtClean="0">
                          <a:solidFill>
                            <a:schemeClr val="dk1"/>
                          </a:solidFill>
                          <a:latin typeface="+mn-lt"/>
                          <a:ea typeface="+mn-ea"/>
                          <a:cs typeface="+mn-cs"/>
                        </a:rPr>
                        <a:t>Fakir öğrencilerin tespit edilmesi ve yapılan yardımlar:</a:t>
                      </a:r>
                      <a:endParaRPr kumimoji="0" lang="tr-TR" sz="1200" b="1" kern="1200" dirty="0" smtClean="0">
                        <a:solidFill>
                          <a:schemeClr val="dk1"/>
                        </a:solidFill>
                        <a:latin typeface="+mn-lt"/>
                        <a:ea typeface="+mn-ea"/>
                        <a:cs typeface="+mn-cs"/>
                      </a:endParaRPr>
                    </a:p>
                  </a:txBody>
                  <a:tcPr/>
                </a:tc>
              </a:tr>
              <a:tr h="359300">
                <a:tc>
                  <a:txBody>
                    <a:bodyPr/>
                    <a:lstStyle/>
                    <a:p>
                      <a:r>
                        <a:rPr kumimoji="0" lang="tr-TR" sz="1200" kern="1200" dirty="0" smtClean="0">
                          <a:solidFill>
                            <a:schemeClr val="dk1"/>
                          </a:solidFill>
                          <a:latin typeface="+mn-lt"/>
                          <a:ea typeface="+mn-ea"/>
                          <a:cs typeface="+mn-cs"/>
                        </a:rPr>
                        <a:t>Öğretim yılı başında sınıf öğretmenleri ve okul rehber öğretmenlerinin yardımıyla okulumuzdaki fakir, şehit çocuğu, öksüz ve yetim öğrenciler tespit edilmekte, bu öğrencilerimize farklı derneklerin, kurumların burs vermeleri için olanak sağlanmaya çalışılmaktadır. Okulumuzda 182 tane bakanlık bursundan yararlanan öğrencimiz vardır.</a:t>
                      </a:r>
                      <a:endParaRPr kumimoji="0" lang="tr-TR" sz="1200" kern="1200" dirty="0">
                        <a:solidFill>
                          <a:schemeClr val="dk1"/>
                        </a:solidFill>
                        <a:latin typeface="+mn-lt"/>
                        <a:ea typeface="+mn-ea"/>
                        <a:cs typeface="+mn-cs"/>
                      </a:endParaRPr>
                    </a:p>
                  </a:txBody>
                  <a:tcPr/>
                </a:tc>
              </a:tr>
              <a:tr h="359300">
                <a:tc>
                  <a:txBody>
                    <a:bodyPr/>
                    <a:lstStyle/>
                    <a:p>
                      <a:r>
                        <a:rPr kumimoji="0" lang="tr-TR" sz="1200" b="1" u="sng" kern="1200" dirty="0" smtClean="0">
                          <a:solidFill>
                            <a:schemeClr val="dk1"/>
                          </a:solidFill>
                          <a:latin typeface="+mn-lt"/>
                          <a:ea typeface="+mn-ea"/>
                          <a:cs typeface="+mn-cs"/>
                        </a:rPr>
                        <a:t>İl içi ve il dışı gözlem gezileri: </a:t>
                      </a:r>
                      <a:endParaRPr kumimoji="0" lang="tr-TR" sz="1200" b="1" kern="1200" dirty="0">
                        <a:solidFill>
                          <a:schemeClr val="dk1"/>
                        </a:solidFill>
                        <a:latin typeface="+mn-lt"/>
                        <a:ea typeface="+mn-ea"/>
                        <a:cs typeface="+mn-cs"/>
                      </a:endParaRPr>
                    </a:p>
                  </a:txBody>
                  <a:tcPr/>
                </a:tc>
              </a:tr>
              <a:tr h="359300">
                <a:tc>
                  <a:txBody>
                    <a:bodyPr/>
                    <a:lstStyle/>
                    <a:p>
                      <a:r>
                        <a:rPr kumimoji="0" lang="tr-TR" sz="1200" kern="1200" dirty="0" smtClean="0">
                          <a:solidFill>
                            <a:schemeClr val="dk1"/>
                          </a:solidFill>
                          <a:latin typeface="+mn-lt"/>
                          <a:ea typeface="+mn-ea"/>
                          <a:cs typeface="+mn-cs"/>
                        </a:rPr>
                        <a:t>Öğretim yılı içinde Gezi Kulübünün organizasyonlarıyla il </a:t>
                      </a:r>
                      <a:r>
                        <a:rPr kumimoji="0" lang="tr-TR" sz="1200" kern="1200" baseline="0" dirty="0" smtClean="0">
                          <a:solidFill>
                            <a:schemeClr val="dk1"/>
                          </a:solidFill>
                          <a:latin typeface="+mn-lt"/>
                          <a:ea typeface="+mn-ea"/>
                          <a:cs typeface="+mn-cs"/>
                        </a:rPr>
                        <a:t> dışı ve yurt dışı</a:t>
                      </a:r>
                      <a:r>
                        <a:rPr kumimoji="0" lang="tr-TR" sz="1200" kern="1200" dirty="0" smtClean="0">
                          <a:solidFill>
                            <a:schemeClr val="dk1"/>
                          </a:solidFill>
                          <a:latin typeface="+mn-lt"/>
                          <a:ea typeface="+mn-ea"/>
                          <a:cs typeface="+mn-cs"/>
                        </a:rPr>
                        <a:t>  geziler düzenlenmektedir. Bursa </a:t>
                      </a:r>
                      <a:r>
                        <a:rPr kumimoji="0" lang="tr-TR" sz="1200" kern="1200" dirty="0" err="1" smtClean="0">
                          <a:solidFill>
                            <a:schemeClr val="dk1"/>
                          </a:solidFill>
                          <a:latin typeface="+mn-lt"/>
                          <a:ea typeface="+mn-ea"/>
                          <a:cs typeface="+mn-cs"/>
                        </a:rPr>
                        <a:t>Cumalıkızık</a:t>
                      </a:r>
                      <a:r>
                        <a:rPr kumimoji="0" lang="tr-TR" sz="1200" kern="1200" dirty="0" smtClean="0">
                          <a:solidFill>
                            <a:schemeClr val="dk1"/>
                          </a:solidFill>
                          <a:latin typeface="+mn-lt"/>
                          <a:ea typeface="+mn-ea"/>
                          <a:cs typeface="+mn-cs"/>
                        </a:rPr>
                        <a:t>, Uludağ, Avrupa Gezisi bunlardan bazılarıdır. Yine, Kardeş okul projeleri kapsamında okulumuz en son </a:t>
                      </a:r>
                      <a:r>
                        <a:rPr kumimoji="0" lang="tr-TR" sz="1200" kern="1200" baseline="0" dirty="0" smtClean="0">
                          <a:solidFill>
                            <a:schemeClr val="dk1"/>
                          </a:solidFill>
                          <a:latin typeface="+mn-lt"/>
                          <a:ea typeface="+mn-ea"/>
                          <a:cs typeface="+mn-cs"/>
                        </a:rPr>
                        <a:t>Rusya'dan </a:t>
                      </a:r>
                      <a:r>
                        <a:rPr kumimoji="0" lang="tr-TR" sz="1200" kern="1200" baseline="0" dirty="0" err="1" smtClean="0">
                          <a:solidFill>
                            <a:schemeClr val="dk1"/>
                          </a:solidFill>
                          <a:latin typeface="+mn-lt"/>
                          <a:ea typeface="+mn-ea"/>
                          <a:cs typeface="+mn-cs"/>
                        </a:rPr>
                        <a:t>Gimnasium</a:t>
                      </a:r>
                      <a:r>
                        <a:rPr kumimoji="0" lang="tr-TR" sz="1200" kern="1200" baseline="0" dirty="0" smtClean="0">
                          <a:solidFill>
                            <a:schemeClr val="dk1"/>
                          </a:solidFill>
                          <a:latin typeface="+mn-lt"/>
                          <a:ea typeface="+mn-ea"/>
                          <a:cs typeface="+mn-cs"/>
                        </a:rPr>
                        <a:t> no.7 </a:t>
                      </a:r>
                      <a:r>
                        <a:rPr kumimoji="0" lang="tr-TR" sz="1200" kern="1200" baseline="0" dirty="0" err="1" smtClean="0">
                          <a:solidFill>
                            <a:schemeClr val="dk1"/>
                          </a:solidFill>
                          <a:latin typeface="+mn-lt"/>
                          <a:ea typeface="+mn-ea"/>
                          <a:cs typeface="+mn-cs"/>
                        </a:rPr>
                        <a:t>Krasnogorsk</a:t>
                      </a:r>
                      <a:r>
                        <a:rPr kumimoji="0" lang="tr-TR" sz="1200" kern="1200" baseline="0" dirty="0" smtClean="0">
                          <a:solidFill>
                            <a:schemeClr val="dk1"/>
                          </a:solidFill>
                          <a:latin typeface="+mn-lt"/>
                          <a:ea typeface="+mn-ea"/>
                          <a:cs typeface="+mn-cs"/>
                        </a:rPr>
                        <a:t> ve </a:t>
                      </a:r>
                      <a:r>
                        <a:rPr kumimoji="0" lang="tr-TR" sz="1200" kern="1200" baseline="0" dirty="0" err="1" smtClean="0">
                          <a:solidFill>
                            <a:schemeClr val="dk1"/>
                          </a:solidFill>
                          <a:latin typeface="+mn-lt"/>
                          <a:ea typeface="+mn-ea"/>
                          <a:cs typeface="+mn-cs"/>
                        </a:rPr>
                        <a:t>Gimnasium</a:t>
                      </a:r>
                      <a:r>
                        <a:rPr kumimoji="0" lang="tr-TR" sz="1200" kern="1200" baseline="0" dirty="0" smtClean="0">
                          <a:solidFill>
                            <a:schemeClr val="dk1"/>
                          </a:solidFill>
                          <a:latin typeface="+mn-lt"/>
                          <a:ea typeface="+mn-ea"/>
                          <a:cs typeface="+mn-cs"/>
                        </a:rPr>
                        <a:t> no. 1619 </a:t>
                      </a:r>
                      <a:r>
                        <a:rPr kumimoji="0" lang="tr-TR" sz="1200" kern="1200" baseline="0" dirty="0" err="1" smtClean="0">
                          <a:solidFill>
                            <a:schemeClr val="dk1"/>
                          </a:solidFill>
                          <a:latin typeface="+mn-lt"/>
                          <a:ea typeface="+mn-ea"/>
                          <a:cs typeface="+mn-cs"/>
                        </a:rPr>
                        <a:t>Moscow</a:t>
                      </a:r>
                      <a:r>
                        <a:rPr kumimoji="0" lang="tr-TR" sz="1200" kern="1200" baseline="0" dirty="0" smtClean="0">
                          <a:solidFill>
                            <a:schemeClr val="dk1"/>
                          </a:solidFill>
                          <a:latin typeface="+mn-lt"/>
                          <a:ea typeface="+mn-ea"/>
                          <a:cs typeface="+mn-cs"/>
                        </a:rPr>
                        <a:t> (</a:t>
                      </a:r>
                      <a:r>
                        <a:rPr kumimoji="0" lang="tr-TR" sz="1200" kern="1200" baseline="0" dirty="0" err="1" smtClean="0">
                          <a:solidFill>
                            <a:schemeClr val="dk1"/>
                          </a:solidFill>
                          <a:latin typeface="+mn-lt"/>
                          <a:ea typeface="+mn-ea"/>
                          <a:cs typeface="+mn-cs"/>
                        </a:rPr>
                        <a:t>Korpus</a:t>
                      </a:r>
                      <a:r>
                        <a:rPr kumimoji="0" lang="tr-TR" sz="1200" kern="1200" baseline="0" dirty="0" smtClean="0">
                          <a:solidFill>
                            <a:schemeClr val="dk1"/>
                          </a:solidFill>
                          <a:latin typeface="+mn-lt"/>
                          <a:ea typeface="+mn-ea"/>
                          <a:cs typeface="+mn-cs"/>
                        </a:rPr>
                        <a:t> SEVASTOPOL) adlı okullar ve Danimarka </a:t>
                      </a:r>
                      <a:r>
                        <a:rPr kumimoji="0" lang="tr-TR" sz="1200" kern="1200" baseline="0" dirty="0" err="1" smtClean="0">
                          <a:solidFill>
                            <a:schemeClr val="dk1"/>
                          </a:solidFill>
                          <a:latin typeface="+mn-lt"/>
                          <a:ea typeface="+mn-ea"/>
                          <a:cs typeface="+mn-cs"/>
                        </a:rPr>
                        <a:t>Koprenhag’taki</a:t>
                      </a:r>
                      <a:r>
                        <a:rPr kumimoji="0" lang="tr-TR" sz="1200" kern="1200" baseline="0" dirty="0" smtClean="0">
                          <a:solidFill>
                            <a:schemeClr val="dk1"/>
                          </a:solidFill>
                          <a:latin typeface="+mn-lt"/>
                          <a:ea typeface="+mn-ea"/>
                          <a:cs typeface="+mn-cs"/>
                        </a:rPr>
                        <a:t> lise ile  ortak</a:t>
                      </a:r>
                    </a:p>
                    <a:p>
                      <a:r>
                        <a:rPr kumimoji="0" lang="tr-TR" sz="1200" kern="1200" baseline="0" dirty="0" smtClean="0">
                          <a:solidFill>
                            <a:schemeClr val="dk1"/>
                          </a:solidFill>
                          <a:latin typeface="+mn-lt"/>
                          <a:ea typeface="+mn-ea"/>
                          <a:cs typeface="+mn-cs"/>
                        </a:rPr>
                        <a:t>proje yürütmektedir.</a:t>
                      </a:r>
                      <a:r>
                        <a:rPr kumimoji="0" lang="tr-TR" sz="1200" kern="1200" dirty="0" smtClean="0">
                          <a:solidFill>
                            <a:schemeClr val="dk1"/>
                          </a:solidFill>
                          <a:latin typeface="+mn-lt"/>
                          <a:ea typeface="+mn-ea"/>
                          <a:cs typeface="+mn-cs"/>
                        </a:rPr>
                        <a:t> </a:t>
                      </a:r>
                      <a:endParaRPr lang="tr-TR" sz="1200" b="0" dirty="0"/>
                    </a:p>
                  </a:txBody>
                  <a:tcPr/>
                </a:tc>
              </a:tr>
              <a:tr h="359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1" u="sng" kern="1200" dirty="0" smtClean="0">
                          <a:solidFill>
                            <a:schemeClr val="dk1"/>
                          </a:solidFill>
                          <a:latin typeface="+mn-lt"/>
                          <a:ea typeface="+mn-ea"/>
                          <a:cs typeface="+mn-cs"/>
                        </a:rPr>
                        <a:t>Üniversite tanıtım etkinlikleri:</a:t>
                      </a:r>
                      <a:endParaRPr lang="tr-TR" sz="1200" b="0" dirty="0"/>
                    </a:p>
                  </a:txBody>
                  <a:tcPr/>
                </a:tc>
              </a:tr>
              <a:tr h="359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Üniversite Yerleştirme oranını son yıllarda gittikçe artıran bir kurum olarak okulumuz, öğrencilerimizin bölüm ve üniversite seçmeleri konusunda bilgi ve bilinçlenmelerini sağlamak amacıyla üniversitelere ziyaretler düzenlenmektedir. En son İstanbul Teknik Üniversitesi ve İstanbul Bilgi Üniversitesi gezileri düzenlenmiştir.</a:t>
                      </a:r>
                      <a:endParaRPr lang="tr-TR" sz="1200" b="0" dirty="0" smtClean="0"/>
                    </a:p>
                    <a:p>
                      <a:r>
                        <a:rPr kumimoji="0" lang="tr-TR" sz="1200" kern="1200" dirty="0" smtClean="0">
                          <a:solidFill>
                            <a:schemeClr val="dk1"/>
                          </a:solidFill>
                          <a:latin typeface="+mn-lt"/>
                          <a:ea typeface="+mn-ea"/>
                          <a:cs typeface="+mn-cs"/>
                        </a:rPr>
                        <a:t>Bunun dışında</a:t>
                      </a:r>
                      <a:r>
                        <a:rPr kumimoji="0" lang="tr-TR" sz="1200" kern="1200" baseline="0" dirty="0" smtClean="0">
                          <a:solidFill>
                            <a:schemeClr val="dk1"/>
                          </a:solidFill>
                          <a:latin typeface="+mn-lt"/>
                          <a:ea typeface="+mn-ea"/>
                          <a:cs typeface="+mn-cs"/>
                        </a:rPr>
                        <a:t> Almanca Öğretmenlerimiz Ali Arif Doğan ve Serpil Yüksek Koordinatörlüğünde  Almanya'nın Münih şehrinde bulunan TECHNISCHE UNIVERSİTAET MUNCHEN 'e proje gezisi yapmıştır.</a:t>
                      </a:r>
                      <a:r>
                        <a:rPr kumimoji="0" lang="tr-TR" sz="1200" kern="1200" dirty="0" smtClean="0">
                          <a:solidFill>
                            <a:schemeClr val="dk1"/>
                          </a:solidFill>
                          <a:latin typeface="+mn-lt"/>
                          <a:ea typeface="+mn-ea"/>
                          <a:cs typeface="+mn-cs"/>
                        </a:rPr>
                        <a:t>	</a:t>
                      </a:r>
                    </a:p>
                  </a:txBody>
                  <a:tcPr/>
                </a:tc>
              </a:tr>
              <a:tr h="3593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tr-TR" sz="1200" u="sng" kern="1200" dirty="0" smtClean="0">
                          <a:solidFill>
                            <a:schemeClr val="dk1"/>
                          </a:solidFill>
                          <a:latin typeface="+mn-lt"/>
                          <a:ea typeface="+mn-ea"/>
                          <a:cs typeface="+mn-cs"/>
                        </a:rPr>
                        <a:t>Veli, aile katılım etkinlikleri: </a:t>
                      </a:r>
                      <a:endParaRPr lang="tr-TR" sz="1200" b="0" dirty="0"/>
                    </a:p>
                  </a:txBody>
                  <a:tcPr/>
                </a:tc>
              </a:tr>
              <a:tr h="359300">
                <a:tc>
                  <a:txBody>
                    <a:bodyPr/>
                    <a:lstStyle/>
                    <a:p>
                      <a:r>
                        <a:rPr kumimoji="0" lang="tr-TR" sz="1200" kern="1200" dirty="0" smtClean="0">
                          <a:solidFill>
                            <a:schemeClr val="dk1"/>
                          </a:solidFill>
                          <a:latin typeface="+mn-lt"/>
                          <a:ea typeface="+mn-ea"/>
                          <a:cs typeface="+mn-cs"/>
                        </a:rPr>
                        <a:t>Okulumuzda her sınıftan seçilen veli temsilcileri ile belirli periyotlarla toplantılar yapılarak okul-aile bağı güçlü tutulmaya çalışılmakta, her dönem yapılan veli toplantılarının yanı sıra sınıf velileri tarafından kahvaltı organizasyonları da gerçekleştirilmektedir</a:t>
                      </a:r>
                      <a:endParaRPr lang="tr-TR" sz="1200" b="0" dirty="0"/>
                    </a:p>
                  </a:txBody>
                  <a:tcPr/>
                </a:tc>
              </a:tr>
            </a:tbl>
          </a:graphicData>
        </a:graphic>
      </p:graphicFrame>
      <p:sp>
        <p:nvSpPr>
          <p:cNvPr id="7" name="7 Metin Yer Tutucusu"/>
          <p:cNvSpPr txBox="1">
            <a:spLocks/>
          </p:cNvSpPr>
          <p:nvPr/>
        </p:nvSpPr>
        <p:spPr>
          <a:xfrm>
            <a:off x="1484784" y="251520"/>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Kurumun Sosyal Faaliyetleri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12"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 </a:t>
            </a:r>
            <a:r>
              <a:rPr lang="tr-TR" dirty="0" smtClean="0"/>
              <a:t>2015-2016 </a:t>
            </a:r>
            <a:r>
              <a:rPr lang="tr-TR" dirty="0" smtClean="0"/>
              <a:t>EĞİTİM – ÖĞRETİM YILI </a:t>
            </a:r>
          </a:p>
          <a:p>
            <a:pPr algn="ctr"/>
            <a:r>
              <a:rPr lang="tr-TR" dirty="0" smtClean="0"/>
              <a:t>BRİFİNG DOSYASI</a:t>
            </a:r>
            <a:endParaRPr lang="tr-TR" dirty="0"/>
          </a:p>
        </p:txBody>
      </p:sp>
      <p:pic>
        <p:nvPicPr>
          <p:cNvPr id="15" name="14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2"/>
          </p:nvPr>
        </p:nvSpPr>
        <p:spPr/>
        <p:txBody>
          <a:bodyPr/>
          <a:lstStyle/>
          <a:p>
            <a:endParaRPr lang="tr-TR"/>
          </a:p>
        </p:txBody>
      </p:sp>
      <p:pic>
        <p:nvPicPr>
          <p:cNvPr id="5" name="4 İçerik Yer Tutucusu" descr="ey.jpg"/>
          <p:cNvPicPr>
            <a:picLocks noGrp="1" noChangeAspect="1"/>
          </p:cNvPicPr>
          <p:nvPr>
            <p:ph sz="quarter" idx="1"/>
          </p:nvPr>
        </p:nvPicPr>
        <p:blipFill>
          <a:blip r:embed="rId2" cstate="print"/>
          <a:stretch>
            <a:fillRect/>
          </a:stretch>
        </p:blipFill>
        <p:spPr>
          <a:xfrm>
            <a:off x="0" y="0"/>
            <a:ext cx="6858000" cy="91440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nvPr>
        </p:nvGraphicFramePr>
        <p:xfrm>
          <a:off x="2343150" y="914400"/>
          <a:ext cx="4229100" cy="4781260"/>
        </p:xfrm>
        <a:graphic>
          <a:graphicData uri="http://schemas.openxmlformats.org/drawingml/2006/table">
            <a:tbl>
              <a:tblPr firstRow="1" bandRow="1">
                <a:tableStyleId>{5C22544A-7EE6-4342-B048-85BDC9FD1C3A}</a:tableStyleId>
              </a:tblPr>
              <a:tblGrid>
                <a:gridCol w="4229100"/>
              </a:tblGrid>
              <a:tr h="359300">
                <a:tc>
                  <a:txBody>
                    <a:bodyPr/>
                    <a:lstStyle/>
                    <a:p>
                      <a:endParaRPr lang="tr-TR" sz="1200" b="0" dirty="0"/>
                    </a:p>
                  </a:txBody>
                  <a:tcPr/>
                </a:tc>
              </a:tr>
              <a:tr h="417980">
                <a:tc>
                  <a:txBody>
                    <a:bodyPr/>
                    <a:lstStyle/>
                    <a:p>
                      <a:r>
                        <a:rPr kumimoji="0" lang="tr-TR" sz="1200" b="1" u="sng" kern="1200" dirty="0" smtClean="0">
                          <a:solidFill>
                            <a:schemeClr val="dk1"/>
                          </a:solidFill>
                          <a:latin typeface="+mn-lt"/>
                          <a:ea typeface="+mn-ea"/>
                          <a:cs typeface="+mn-cs"/>
                        </a:rPr>
                        <a:t>Tören ve kutlama programları:</a:t>
                      </a:r>
                      <a:r>
                        <a:rPr kumimoji="0" lang="tr-TR" sz="1800" kern="1200" dirty="0" smtClean="0">
                          <a:solidFill>
                            <a:schemeClr val="dk1"/>
                          </a:solidFill>
                          <a:latin typeface="+mn-lt"/>
                          <a:ea typeface="+mn-ea"/>
                          <a:cs typeface="+mn-cs"/>
                        </a:rPr>
                        <a:t> </a:t>
                      </a:r>
                    </a:p>
                  </a:txBody>
                  <a:tcPr/>
                </a:tc>
              </a:tr>
              <a:tr h="622180">
                <a:tc>
                  <a:txBody>
                    <a:bodyPr/>
                    <a:lstStyle/>
                    <a:p>
                      <a:r>
                        <a:rPr kumimoji="0" lang="tr-TR" sz="1200" kern="1200" dirty="0" smtClean="0">
                          <a:solidFill>
                            <a:schemeClr val="dk1"/>
                          </a:solidFill>
                          <a:latin typeface="+mn-lt"/>
                          <a:ea typeface="+mn-ea"/>
                          <a:cs typeface="+mn-cs"/>
                        </a:rPr>
                        <a:t>Okulumuzda belirli günlerde ve resmi bayramlarda içerik olarak yoğun, katılımcılar açısından kalabalık pek çok etkinlik düzenlenmektedir.</a:t>
                      </a:r>
                      <a:endParaRPr kumimoji="0" lang="tr-TR" sz="1200" kern="1200" dirty="0">
                        <a:solidFill>
                          <a:schemeClr val="dk1"/>
                        </a:solidFill>
                        <a:latin typeface="+mn-lt"/>
                        <a:ea typeface="+mn-ea"/>
                        <a:cs typeface="+mn-cs"/>
                      </a:endParaRPr>
                    </a:p>
                  </a:txBody>
                  <a:tcPr/>
                </a:tc>
              </a:tr>
              <a:tr h="359300">
                <a:tc>
                  <a:txBody>
                    <a:bodyPr/>
                    <a:lstStyle/>
                    <a:p>
                      <a:r>
                        <a:rPr kumimoji="0" lang="tr-TR" sz="1200" b="1" u="sng" kern="1200" dirty="0" smtClean="0">
                          <a:solidFill>
                            <a:schemeClr val="dk1"/>
                          </a:solidFill>
                          <a:latin typeface="+mn-lt"/>
                          <a:ea typeface="+mn-ea"/>
                          <a:cs typeface="+mn-cs"/>
                        </a:rPr>
                        <a:t>Bilim ve Teknoloji şenliği:</a:t>
                      </a:r>
                      <a:r>
                        <a:rPr kumimoji="0" lang="tr-TR" sz="1200" b="1" kern="1200" dirty="0" smtClean="0">
                          <a:solidFill>
                            <a:schemeClr val="dk1"/>
                          </a:solidFill>
                          <a:latin typeface="+mn-lt"/>
                          <a:ea typeface="+mn-ea"/>
                          <a:cs typeface="+mn-cs"/>
                        </a:rPr>
                        <a:t> </a:t>
                      </a:r>
                    </a:p>
                  </a:txBody>
                  <a:tcPr/>
                </a:tc>
              </a:tr>
              <a:tr h="359300">
                <a:tc>
                  <a:txBody>
                    <a:bodyPr/>
                    <a:lstStyle/>
                    <a:p>
                      <a:r>
                        <a:rPr kumimoji="0" lang="tr-TR" sz="1200" kern="1200" dirty="0" smtClean="0">
                          <a:solidFill>
                            <a:schemeClr val="dk1"/>
                          </a:solidFill>
                          <a:latin typeface="+mn-lt"/>
                          <a:ea typeface="+mn-ea"/>
                          <a:cs typeface="+mn-cs"/>
                        </a:rPr>
                        <a:t>Okulumuz her sene </a:t>
                      </a:r>
                      <a:r>
                        <a:rPr kumimoji="0" lang="tr-TR" sz="1200" kern="1200" dirty="0" err="1" smtClean="0">
                          <a:solidFill>
                            <a:schemeClr val="dk1"/>
                          </a:solidFill>
                          <a:latin typeface="+mn-lt"/>
                          <a:ea typeface="+mn-ea"/>
                          <a:cs typeface="+mn-cs"/>
                        </a:rPr>
                        <a:t>Tubitak</a:t>
                      </a:r>
                      <a:r>
                        <a:rPr kumimoji="0" lang="tr-TR" sz="1200" kern="1200" dirty="0" smtClean="0">
                          <a:solidFill>
                            <a:schemeClr val="dk1"/>
                          </a:solidFill>
                          <a:latin typeface="+mn-lt"/>
                          <a:ea typeface="+mn-ea"/>
                          <a:cs typeface="+mn-cs"/>
                        </a:rPr>
                        <a:t> tarafından organize edilen bilim olimpiyatlarına katılmaktadır. Ayrıca sene boyunca öğrencilerimiz tarafından yapılan projeler okulumuzda ve web sitemizde sergilenmektedir.</a:t>
                      </a:r>
                    </a:p>
                    <a:p>
                      <a:endParaRPr lang="tr-TR" sz="1200" b="0" dirty="0"/>
                    </a:p>
                  </a:txBody>
                  <a:tcPr/>
                </a:tc>
              </a:tr>
              <a:tr h="359300">
                <a:tc>
                  <a:txBody>
                    <a:bodyPr/>
                    <a:lstStyle/>
                    <a:p>
                      <a:r>
                        <a:rPr kumimoji="0" lang="tr-TR" sz="1200" b="1" u="sng" kern="1200" dirty="0" smtClean="0">
                          <a:solidFill>
                            <a:schemeClr val="dk1"/>
                          </a:solidFill>
                          <a:latin typeface="+mn-lt"/>
                          <a:ea typeface="+mn-ea"/>
                          <a:cs typeface="+mn-cs"/>
                        </a:rPr>
                        <a:t>Yıl sonu programları: </a:t>
                      </a:r>
                      <a:endParaRPr kumimoji="0" lang="tr-TR" sz="1200" b="1" kern="1200" dirty="0" smtClean="0">
                        <a:solidFill>
                          <a:schemeClr val="dk1"/>
                        </a:solidFill>
                        <a:latin typeface="+mn-lt"/>
                        <a:ea typeface="+mn-ea"/>
                        <a:cs typeface="+mn-cs"/>
                      </a:endParaRPr>
                    </a:p>
                    <a:p>
                      <a:pPr>
                        <a:buFont typeface="Arial" pitchFamily="34" charset="0"/>
                        <a:buChar char="•"/>
                      </a:pPr>
                      <a:endParaRPr lang="tr-TR" sz="1200" b="0" dirty="0"/>
                    </a:p>
                  </a:txBody>
                  <a:tcPr/>
                </a:tc>
              </a:tr>
              <a:tr h="359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b="0" kern="1200" dirty="0" smtClean="0">
                          <a:solidFill>
                            <a:schemeClr val="dk1"/>
                          </a:solidFill>
                          <a:latin typeface="+mn-lt"/>
                          <a:ea typeface="+mn-ea"/>
                          <a:cs typeface="+mn-cs"/>
                        </a:rPr>
                        <a:t>Okulumuzda yıl sonunda dereceye giren öğrencilerimiz ödüllendirilmekte, mezun olan öğrencilerimiz için ise Mezuniyet ve kep giyme töreni düzenlenmektedir.</a:t>
                      </a:r>
                    </a:p>
                    <a:p>
                      <a:endParaRPr lang="tr-TR" sz="1200" b="0" dirty="0"/>
                    </a:p>
                  </a:txBody>
                  <a:tcPr/>
                </a:tc>
              </a:tr>
              <a:tr h="3593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tr-TR" sz="1200" b="0" dirty="0"/>
                    </a:p>
                  </a:txBody>
                  <a:tcPr/>
                </a:tc>
              </a:tr>
              <a:tr h="359300">
                <a:tc>
                  <a:txBody>
                    <a:bodyPr/>
                    <a:lstStyle/>
                    <a:p>
                      <a:endParaRPr lang="tr-TR" sz="1200" b="0" dirty="0"/>
                    </a:p>
                  </a:txBody>
                  <a:tcPr/>
                </a:tc>
              </a:tr>
            </a:tbl>
          </a:graphicData>
        </a:graphic>
      </p:graphicFrame>
      <p:sp>
        <p:nvSpPr>
          <p:cNvPr id="14"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Kurumun Sosyal Faaliyetleri</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10"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 </a:t>
            </a:r>
            <a:r>
              <a:rPr lang="tr-TR" dirty="0" smtClean="0"/>
              <a:t>2015-2016 </a:t>
            </a:r>
            <a:r>
              <a:rPr lang="tr-TR" dirty="0" smtClean="0"/>
              <a:t>EĞİTİM – ÖĞRETİM YILI </a:t>
            </a:r>
          </a:p>
          <a:p>
            <a:pPr algn="ctr"/>
            <a:r>
              <a:rPr lang="tr-TR" dirty="0" smtClean="0"/>
              <a:t>BRİFİNG DOSYASI</a:t>
            </a:r>
            <a:endParaRPr lang="tr-TR" dirty="0"/>
          </a:p>
        </p:txBody>
      </p:sp>
      <p:pic>
        <p:nvPicPr>
          <p:cNvPr id="11" name="10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pic>
        <p:nvPicPr>
          <p:cNvPr id="6" name="5 Resim" descr="logo-transparan.gif"/>
          <p:cNvPicPr>
            <a:picLocks noChangeAspect="1"/>
          </p:cNvPicPr>
          <p:nvPr/>
        </p:nvPicPr>
        <p:blipFill>
          <a:blip r:embed="rId2" cstate="print"/>
          <a:stretch>
            <a:fillRect/>
          </a:stretch>
        </p:blipFill>
        <p:spPr>
          <a:xfrm>
            <a:off x="485056" y="1412032"/>
            <a:ext cx="1512168" cy="1751546"/>
          </a:xfrm>
          <a:prstGeom prst="rect">
            <a:avLst/>
          </a:prstGeom>
          <a:noFill/>
          <a:effectLst>
            <a:innerShdw blurRad="63500" dist="50800" dir="13500000">
              <a:prstClr val="black">
                <a:alpha val="50000"/>
              </a:prstClr>
            </a:innerShdw>
          </a:effectLst>
        </p:spPr>
      </p:pic>
      <p:pic>
        <p:nvPicPr>
          <p:cNvPr id="28674" name="Picture 2"/>
          <p:cNvPicPr>
            <a:picLocks noChangeAspect="1" noChangeArrowheads="1"/>
          </p:cNvPicPr>
          <p:nvPr/>
        </p:nvPicPr>
        <p:blipFill>
          <a:blip r:embed="rId3" cstate="print"/>
          <a:srcRect/>
          <a:stretch>
            <a:fillRect/>
          </a:stretch>
        </p:blipFill>
        <p:spPr bwMode="auto">
          <a:xfrm>
            <a:off x="2276872" y="5004048"/>
            <a:ext cx="2676525" cy="1771650"/>
          </a:xfrm>
          <a:prstGeom prst="rect">
            <a:avLst/>
          </a:prstGeom>
          <a:noFill/>
          <a:ln w="9525">
            <a:noFill/>
            <a:miter lim="800000"/>
            <a:headEnd/>
            <a:tailEnd/>
          </a:ln>
        </p:spPr>
      </p:pic>
      <p:pic>
        <p:nvPicPr>
          <p:cNvPr id="28675" name="Picture 3"/>
          <p:cNvPicPr>
            <a:picLocks noChangeAspect="1" noChangeArrowheads="1"/>
          </p:cNvPicPr>
          <p:nvPr/>
        </p:nvPicPr>
        <p:blipFill>
          <a:blip r:embed="rId4" cstate="print"/>
          <a:srcRect/>
          <a:stretch>
            <a:fillRect/>
          </a:stretch>
        </p:blipFill>
        <p:spPr bwMode="auto">
          <a:xfrm>
            <a:off x="5085184" y="5004048"/>
            <a:ext cx="1171575" cy="1771650"/>
          </a:xfrm>
          <a:prstGeom prst="rect">
            <a:avLst/>
          </a:prstGeom>
          <a:noFill/>
          <a:ln w="9525">
            <a:noFill/>
            <a:miter lim="800000"/>
            <a:headEnd/>
            <a:tailEnd/>
          </a:ln>
        </p:spPr>
      </p:pic>
      <p:pic>
        <p:nvPicPr>
          <p:cNvPr id="28676" name="Picture 4"/>
          <p:cNvPicPr>
            <a:picLocks noChangeAspect="1" noChangeArrowheads="1"/>
          </p:cNvPicPr>
          <p:nvPr/>
        </p:nvPicPr>
        <p:blipFill>
          <a:blip r:embed="rId5" cstate="print"/>
          <a:srcRect/>
          <a:stretch>
            <a:fillRect/>
          </a:stretch>
        </p:blipFill>
        <p:spPr bwMode="auto">
          <a:xfrm>
            <a:off x="2348880" y="6876257"/>
            <a:ext cx="4032448"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smtClean="0"/>
              <a:t> </a:t>
            </a:r>
            <a:r>
              <a:rPr lang="tr-TR" smtClean="0"/>
              <a:t>2015-2016 </a:t>
            </a:r>
            <a:r>
              <a:rPr lang="tr-TR" dirty="0" smtClean="0"/>
              <a:t>EĞİTİM – ÖĞRETİM YILI </a:t>
            </a:r>
          </a:p>
          <a:p>
            <a:pPr algn="ctr"/>
            <a:r>
              <a:rPr lang="tr-TR" dirty="0" smtClean="0"/>
              <a:t>BRİFİNG DOSYASI</a:t>
            </a:r>
            <a:endParaRPr lang="tr-TR" dirty="0"/>
          </a:p>
        </p:txBody>
      </p:sp>
      <p:pic>
        <p:nvPicPr>
          <p:cNvPr id="5" name="4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
        <p:nvSpPr>
          <p:cNvPr id="14"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Fiziki Açıdan Yapılan Çalışmalar</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graphicFrame>
        <p:nvGraphicFramePr>
          <p:cNvPr id="8" name="7 İçerik Yer Tutucusu"/>
          <p:cNvGraphicFramePr>
            <a:graphicFrameLocks noGrp="1"/>
          </p:cNvGraphicFramePr>
          <p:nvPr>
            <p:ph sz="quarter" idx="1"/>
          </p:nvPr>
        </p:nvGraphicFramePr>
        <p:xfrm>
          <a:off x="2343150" y="914400"/>
          <a:ext cx="4229100" cy="7534568"/>
        </p:xfrm>
        <a:graphic>
          <a:graphicData uri="http://schemas.openxmlformats.org/drawingml/2006/table">
            <a:tbl>
              <a:tblPr firstRow="1" bandRow="1">
                <a:tableStyleId>{5C22544A-7EE6-4342-B048-85BDC9FD1C3A}</a:tableStyleId>
              </a:tblPr>
              <a:tblGrid>
                <a:gridCol w="2114550"/>
                <a:gridCol w="2114550"/>
              </a:tblGrid>
              <a:tr h="370840">
                <a:tc>
                  <a:txBody>
                    <a:bodyPr/>
                    <a:lstStyle/>
                    <a:p>
                      <a:endParaRPr lang="tr-TR" dirty="0"/>
                    </a:p>
                  </a:txBody>
                  <a:tcPr/>
                </a:tc>
                <a:tc>
                  <a:txBody>
                    <a:bodyPr/>
                    <a:lstStyle/>
                    <a:p>
                      <a:endParaRPr lang="tr-TR"/>
                    </a:p>
                  </a:txBody>
                  <a:tcPr/>
                </a:tc>
              </a:tr>
              <a:tr h="478448">
                <a:tc>
                  <a:txBody>
                    <a:bodyPr/>
                    <a:lstStyle/>
                    <a:p>
                      <a:pPr algn="l"/>
                      <a:r>
                        <a:rPr kumimoji="0" lang="tr-TR" sz="1200" b="0" kern="1200" dirty="0" smtClean="0">
                          <a:solidFill>
                            <a:schemeClr val="tx1"/>
                          </a:solidFill>
                          <a:latin typeface="+mn-lt"/>
                          <a:ea typeface="+mn-ea"/>
                          <a:cs typeface="+mn-cs"/>
                        </a:rPr>
                        <a:t>Atatürk Köşesinin Düzenlenmesi</a:t>
                      </a:r>
                      <a:endParaRPr lang="tr-TR" sz="1200" b="0" dirty="0">
                        <a:solidFill>
                          <a:schemeClr val="tx1"/>
                        </a:solidFill>
                      </a:endParaRPr>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Personel Resimli Bilgi Köşesi</a:t>
                      </a:r>
                      <a:endParaRPr lang="tr-TR" sz="1200" dirty="0"/>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Laboratuarlarının Açılması</a:t>
                      </a:r>
                      <a:endParaRPr lang="tr-TR" sz="1200" dirty="0"/>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Okul İnternet Sitesinin Yenilenmesi</a:t>
                      </a:r>
                      <a:endParaRPr lang="tr-TR" sz="1200" dirty="0"/>
                    </a:p>
                  </a:txBody>
                  <a:tcPr/>
                </a:tc>
                <a:tc>
                  <a:txBody>
                    <a:bodyPr/>
                    <a:lstStyle/>
                    <a:p>
                      <a:pPr algn="ctr"/>
                      <a:r>
                        <a:rPr lang="tr-TR" sz="1200" dirty="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Bahçeye Düzenlemesi</a:t>
                      </a:r>
                      <a:endParaRPr lang="tr-TR" sz="1200" dirty="0"/>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Okulun Dış Tehditlerden Korunması</a:t>
                      </a:r>
                      <a:endParaRPr lang="tr-TR" sz="1200" dirty="0"/>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Okul Risk Eylem Planının Hazırlanması</a:t>
                      </a:r>
                      <a:endParaRPr lang="tr-TR" sz="1200" dirty="0"/>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Sınıfların Akıllı Tahtalarla Donatılması</a:t>
                      </a:r>
                      <a:endParaRPr lang="tr-TR" sz="1200" dirty="0"/>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Okulun Teknolojik Donanımı</a:t>
                      </a:r>
                      <a:endParaRPr lang="tr-TR" sz="1200" dirty="0"/>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Okul Başarı Köşesinin Oluşturulması</a:t>
                      </a:r>
                      <a:endParaRPr lang="tr-TR" sz="1200" dirty="0"/>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Okulun Fiziki İçi Ve Dış Yapısının Düzenlenmesi</a:t>
                      </a:r>
                      <a:endParaRPr lang="tr-TR" sz="1200" dirty="0"/>
                    </a:p>
                  </a:txBody>
                  <a:tcPr/>
                </a:tc>
                <a:tc>
                  <a:txBody>
                    <a:bodyPr/>
                    <a:lstStyle/>
                    <a:p>
                      <a:pPr algn="ctr"/>
                      <a:r>
                        <a:rPr lang="tr-TR" sz="1200" smtClean="0"/>
                        <a:t>Yapıldı</a:t>
                      </a:r>
                      <a:endParaRPr lang="tr-TR" sz="1200" dirty="0"/>
                    </a:p>
                  </a:txBody>
                  <a:tcPr/>
                </a:tc>
              </a:tr>
              <a:tr h="348520">
                <a:tc>
                  <a:txBody>
                    <a:bodyPr/>
                    <a:lstStyle/>
                    <a:p>
                      <a:r>
                        <a:rPr kumimoji="0" lang="tr-TR" sz="1200" kern="1200" dirty="0" smtClean="0">
                          <a:solidFill>
                            <a:schemeClr val="dk1"/>
                          </a:solidFill>
                          <a:latin typeface="+mn-lt"/>
                          <a:ea typeface="+mn-ea"/>
                          <a:cs typeface="+mn-cs"/>
                        </a:rPr>
                        <a:t>Resim</a:t>
                      </a:r>
                      <a:r>
                        <a:rPr kumimoji="0" lang="tr-TR" sz="1200" kern="1200" baseline="0" dirty="0" smtClean="0">
                          <a:solidFill>
                            <a:schemeClr val="dk1"/>
                          </a:solidFill>
                          <a:latin typeface="+mn-lt"/>
                          <a:ea typeface="+mn-ea"/>
                          <a:cs typeface="+mn-cs"/>
                        </a:rPr>
                        <a:t> Odasının Düzenlenmesi</a:t>
                      </a:r>
                      <a:endParaRPr lang="tr-TR" sz="1200" dirty="0"/>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Kütüphanenin Düzenlenmesi</a:t>
                      </a:r>
                      <a:endParaRPr lang="tr-TR" sz="1200" dirty="0"/>
                    </a:p>
                  </a:txBody>
                  <a:tcPr/>
                </a:tc>
                <a:tc>
                  <a:txBody>
                    <a:bodyPr/>
                    <a:lstStyle/>
                    <a:p>
                      <a:pPr algn="ctr"/>
                      <a:r>
                        <a:rPr lang="tr-TR" sz="1200" smtClean="0"/>
                        <a:t>Yapıldı</a:t>
                      </a:r>
                      <a:endParaRPr lang="tr-TR" sz="1200" dirty="0"/>
                    </a:p>
                  </a:txBody>
                  <a:tcPr/>
                </a:tc>
              </a:tr>
              <a:tr h="370840">
                <a:tc>
                  <a:txBody>
                    <a:bodyPr/>
                    <a:lstStyle/>
                    <a:p>
                      <a:r>
                        <a:rPr kumimoji="0" lang="tr-TR" sz="1200" kern="1200" dirty="0" smtClean="0">
                          <a:solidFill>
                            <a:schemeClr val="dk1"/>
                          </a:solidFill>
                          <a:latin typeface="+mn-lt"/>
                          <a:ea typeface="+mn-ea"/>
                          <a:cs typeface="+mn-cs"/>
                        </a:rPr>
                        <a:t>Çok Amaçlı Salonun Düzenlenmesi</a:t>
                      </a:r>
                      <a:endParaRPr lang="tr-TR" sz="1200" dirty="0"/>
                    </a:p>
                  </a:txBody>
                  <a:tcPr/>
                </a:tc>
                <a:tc>
                  <a:txBody>
                    <a:bodyPr/>
                    <a:lstStyle/>
                    <a:p>
                      <a:pPr algn="ctr"/>
                      <a:r>
                        <a:rPr lang="tr-TR" sz="1200" smtClean="0"/>
                        <a:t>Yapıldı</a:t>
                      </a:r>
                      <a:endParaRPr lang="tr-TR"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200" kern="1200" dirty="0" smtClean="0">
                          <a:solidFill>
                            <a:schemeClr val="dk1"/>
                          </a:solidFill>
                          <a:latin typeface="+mn-lt"/>
                          <a:ea typeface="+mn-ea"/>
                          <a:cs typeface="+mn-cs"/>
                        </a:rPr>
                        <a:t>Müzik </a:t>
                      </a:r>
                      <a:r>
                        <a:rPr kumimoji="0" lang="tr-TR" sz="1200" kern="1200" dirty="0" err="1" smtClean="0">
                          <a:solidFill>
                            <a:schemeClr val="dk1"/>
                          </a:solidFill>
                          <a:latin typeface="+mn-lt"/>
                          <a:ea typeface="+mn-ea"/>
                          <a:cs typeface="+mn-cs"/>
                        </a:rPr>
                        <a:t>Odasınının</a:t>
                      </a:r>
                      <a:r>
                        <a:rPr kumimoji="0" lang="tr-TR" sz="1200" kern="1200" dirty="0" smtClean="0">
                          <a:solidFill>
                            <a:schemeClr val="dk1"/>
                          </a:solidFill>
                          <a:latin typeface="+mn-lt"/>
                          <a:ea typeface="+mn-ea"/>
                          <a:cs typeface="+mn-cs"/>
                        </a:rPr>
                        <a:t> Düzenlenmesi</a:t>
                      </a:r>
                    </a:p>
                  </a:txBody>
                  <a:tcPr/>
                </a:tc>
                <a:tc>
                  <a:txBody>
                    <a:bodyPr/>
                    <a:lstStyle/>
                    <a:p>
                      <a:pPr algn="ctr"/>
                      <a:r>
                        <a:rPr lang="tr-TR" sz="1200" dirty="0" smtClean="0"/>
                        <a:t>Yapıldı</a:t>
                      </a:r>
                      <a:endParaRPr lang="tr-TR" sz="1200" dirty="0"/>
                    </a:p>
                  </a:txBody>
                  <a:tcPr/>
                </a:tc>
              </a:tr>
              <a:tr h="370840">
                <a:tc>
                  <a:txBody>
                    <a:bodyPr/>
                    <a:lstStyle/>
                    <a:p>
                      <a:r>
                        <a:rPr lang="tr-TR" sz="1200" dirty="0" smtClean="0"/>
                        <a:t>Konferans ve Spor salonlarının Düzenlenmesi</a:t>
                      </a:r>
                      <a:endParaRPr lang="tr-TR" sz="1200" dirty="0"/>
                    </a:p>
                  </a:txBody>
                  <a:tcPr/>
                </a:tc>
                <a:tc>
                  <a:txBody>
                    <a:bodyPr/>
                    <a:lstStyle/>
                    <a:p>
                      <a:pPr algn="ctr"/>
                      <a:r>
                        <a:rPr lang="tr-TR" sz="1200" dirty="0" smtClean="0"/>
                        <a:t>Yapıldı</a:t>
                      </a:r>
                      <a:r>
                        <a:rPr lang="tr-TR" sz="1200" baseline="0" dirty="0" smtClean="0"/>
                        <a:t> </a:t>
                      </a:r>
                      <a:endParaRPr lang="tr-TR" sz="1200"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2"/>
          </p:nvPr>
        </p:nvSpPr>
        <p:spPr/>
        <p:txBody>
          <a:bodyPr/>
          <a:lstStyle/>
          <a:p>
            <a:endParaRPr lang="tr-TR"/>
          </a:p>
        </p:txBody>
      </p:sp>
      <p:pic>
        <p:nvPicPr>
          <p:cNvPr id="5" name="4 İçerik Yer Tutucusu" descr="ist.jpg"/>
          <p:cNvPicPr>
            <a:picLocks noGrp="1" noChangeAspect="1"/>
          </p:cNvPicPr>
          <p:nvPr>
            <p:ph sz="quarter" idx="1"/>
          </p:nvPr>
        </p:nvPicPr>
        <p:blipFill>
          <a:blip r:embed="rId2" cstate="print"/>
          <a:stretch>
            <a:fillRect/>
          </a:stretch>
        </p:blipFill>
        <p:spPr>
          <a:xfrm>
            <a:off x="0" y="0"/>
            <a:ext cx="6858000" cy="9144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Yer Tutucusu"/>
          <p:cNvSpPr>
            <a:spLocks noGrp="1"/>
          </p:cNvSpPr>
          <p:nvPr>
            <p:ph type="body" idx="1"/>
          </p:nvPr>
        </p:nvSpPr>
        <p:spPr>
          <a:xfrm>
            <a:off x="1026319" y="3657601"/>
            <a:ext cx="4860131" cy="4010743"/>
          </a:xfrm>
        </p:spPr>
        <p:txBody>
          <a:bodyPr>
            <a:normAutofit/>
          </a:bodyPr>
          <a:lstStyle/>
          <a:p>
            <a:pPr algn="l">
              <a:buFont typeface="Arial" pitchFamily="34" charset="0"/>
              <a:buChar char="•"/>
            </a:pPr>
            <a:endParaRPr lang="tr-TR" dirty="0" smtClean="0"/>
          </a:p>
          <a:p>
            <a:pPr algn="l">
              <a:buFont typeface="Arial" pitchFamily="34" charset="0"/>
              <a:buChar char="•"/>
            </a:pPr>
            <a:endParaRPr lang="tr-TR" dirty="0" smtClean="0"/>
          </a:p>
          <a:p>
            <a:pPr algn="l">
              <a:buFont typeface="Arial" pitchFamily="34" charset="0"/>
              <a:buChar char="•"/>
            </a:pPr>
            <a:r>
              <a:rPr lang="tr-TR" dirty="0" smtClean="0"/>
              <a:t>Kurumun </a:t>
            </a:r>
            <a:r>
              <a:rPr lang="tr-TR" dirty="0" err="1" smtClean="0"/>
              <a:t>AdI</a:t>
            </a:r>
            <a:endParaRPr lang="tr-TR" dirty="0" smtClean="0"/>
          </a:p>
          <a:p>
            <a:pPr algn="l">
              <a:buFont typeface="Arial" pitchFamily="34" charset="0"/>
              <a:buChar char="•"/>
            </a:pPr>
            <a:r>
              <a:rPr lang="tr-TR" dirty="0" smtClean="0"/>
              <a:t>KURUMUN ADRESİ</a:t>
            </a:r>
          </a:p>
          <a:p>
            <a:pPr algn="l">
              <a:buFont typeface="Arial" pitchFamily="34" charset="0"/>
              <a:buChar char="•"/>
            </a:pPr>
            <a:r>
              <a:rPr lang="tr-TR" dirty="0" smtClean="0"/>
              <a:t>KURUMUN İLETİŞİM BİLGİLERİ</a:t>
            </a:r>
          </a:p>
          <a:p>
            <a:pPr algn="l">
              <a:buFont typeface="Arial" pitchFamily="34" charset="0"/>
              <a:buChar char="•"/>
            </a:pPr>
            <a:r>
              <a:rPr lang="tr-TR" dirty="0" smtClean="0"/>
              <a:t>KURUM KODU</a:t>
            </a:r>
          </a:p>
          <a:p>
            <a:pPr algn="l">
              <a:buFont typeface="Arial" pitchFamily="34" charset="0"/>
              <a:buChar char="•"/>
            </a:pPr>
            <a:r>
              <a:rPr lang="tr-TR" dirty="0" smtClean="0"/>
              <a:t>KURUM MÜDÜRÜ</a:t>
            </a:r>
          </a:p>
          <a:p>
            <a:pPr algn="l">
              <a:buFont typeface="Arial" pitchFamily="34" charset="0"/>
              <a:buChar char="•"/>
            </a:pPr>
            <a:r>
              <a:rPr lang="tr-TR" dirty="0" smtClean="0"/>
              <a:t>KURUM VİZYONU</a:t>
            </a:r>
          </a:p>
          <a:p>
            <a:pPr algn="l">
              <a:buFont typeface="Arial" pitchFamily="34" charset="0"/>
              <a:buChar char="•"/>
            </a:pPr>
            <a:r>
              <a:rPr lang="tr-TR" dirty="0" smtClean="0"/>
              <a:t>KURUM MİSYONU</a:t>
            </a:r>
          </a:p>
          <a:p>
            <a:pPr algn="l">
              <a:buFont typeface="Arial" pitchFamily="34" charset="0"/>
              <a:buChar char="•"/>
            </a:pPr>
            <a:r>
              <a:rPr lang="tr-TR" dirty="0" smtClean="0"/>
              <a:t>KURUMUN TEMEL AMAÇLARI</a:t>
            </a:r>
          </a:p>
          <a:p>
            <a:pPr algn="l">
              <a:buFont typeface="Arial" pitchFamily="34" charset="0"/>
              <a:buChar char="•"/>
            </a:pPr>
            <a:r>
              <a:rPr lang="tr-TR" dirty="0" smtClean="0"/>
              <a:t>KURUMUN İLKE VE DEĞERLERİ</a:t>
            </a:r>
          </a:p>
          <a:p>
            <a:pPr algn="l">
              <a:buFont typeface="Arial" pitchFamily="34" charset="0"/>
              <a:buChar char="•"/>
            </a:pPr>
            <a:r>
              <a:rPr lang="tr-TR" dirty="0" smtClean="0"/>
              <a:t>KURUMUN ÖNEMLİ BAŞARILARI</a:t>
            </a:r>
          </a:p>
          <a:p>
            <a:pPr algn="l"/>
            <a:r>
              <a:rPr lang="tr-TR" dirty="0" smtClean="0"/>
              <a:t> </a:t>
            </a:r>
          </a:p>
        </p:txBody>
      </p:sp>
      <p:sp>
        <p:nvSpPr>
          <p:cNvPr id="3" name="2 Başlık"/>
          <p:cNvSpPr>
            <a:spLocks noGrp="1"/>
          </p:cNvSpPr>
          <p:nvPr>
            <p:ph type="title"/>
          </p:nvPr>
        </p:nvSpPr>
        <p:spPr/>
        <p:txBody>
          <a:bodyPr/>
          <a:lstStyle/>
          <a:p>
            <a:r>
              <a:rPr lang="tr-TR" dirty="0" smtClean="0"/>
              <a:t>1.BÖLÜM</a:t>
            </a:r>
            <a:br>
              <a:rPr lang="tr-TR" dirty="0" smtClean="0"/>
            </a:b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nvPr>
        </p:nvGraphicFramePr>
        <p:xfrm>
          <a:off x="2343150" y="914400"/>
          <a:ext cx="4229100" cy="7603980"/>
        </p:xfrm>
        <a:graphic>
          <a:graphicData uri="http://schemas.openxmlformats.org/drawingml/2006/table">
            <a:tbl>
              <a:tblPr firstRow="1" bandRow="1">
                <a:tableStyleId>{5C22544A-7EE6-4342-B048-85BDC9FD1C3A}</a:tableStyleId>
              </a:tblPr>
              <a:tblGrid>
                <a:gridCol w="4229100"/>
              </a:tblGrid>
              <a:tr h="359300">
                <a:tc>
                  <a:txBody>
                    <a:bodyPr/>
                    <a:lstStyle/>
                    <a:p>
                      <a:endParaRPr lang="tr-TR" sz="1200" b="0" dirty="0"/>
                    </a:p>
                  </a:txBody>
                  <a:tcPr/>
                </a:tc>
              </a:tr>
              <a:tr h="41798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200" b="0" dirty="0" smtClean="0"/>
                        <a:t> Kurumun</a:t>
                      </a:r>
                      <a:r>
                        <a:rPr lang="tr-TR" sz="1200" b="0" baseline="0" dirty="0" smtClean="0"/>
                        <a:t> Adı:</a:t>
                      </a:r>
                      <a:endParaRPr lang="tr-TR" sz="1200" b="0" dirty="0"/>
                    </a:p>
                  </a:txBody>
                  <a:tcPr/>
                </a:tc>
              </a:tr>
              <a:tr h="359300">
                <a:tc>
                  <a:txBody>
                    <a:bodyPr/>
                    <a:lstStyle/>
                    <a:p>
                      <a:r>
                        <a:rPr lang="tr-TR" sz="1200" b="0" dirty="0" smtClean="0"/>
                        <a:t>Nişantaşı Nuri Akın Anadolu Lisesi</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Kurumun Adresi:</a:t>
                      </a:r>
                      <a:endParaRPr lang="tr-TR" sz="1200" b="0" dirty="0"/>
                    </a:p>
                  </a:txBody>
                  <a:tcPr/>
                </a:tc>
              </a:tr>
              <a:tr h="359300">
                <a:tc>
                  <a:txBody>
                    <a:bodyPr/>
                    <a:lstStyle/>
                    <a:p>
                      <a:r>
                        <a:rPr lang="tr-TR" sz="1200" b="0" dirty="0" smtClean="0"/>
                        <a:t>Maçka Cad. No : 8 Şişli</a:t>
                      </a:r>
                      <a:r>
                        <a:rPr lang="tr-TR" sz="1200" b="0" baseline="0" dirty="0" smtClean="0"/>
                        <a:t> / İSTANBUL</a:t>
                      </a:r>
                      <a:r>
                        <a:rPr lang="tr-TR" sz="1200" b="0" dirty="0" smtClean="0"/>
                        <a:t> </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Kurumun Telefonu:</a:t>
                      </a:r>
                      <a:endParaRPr lang="tr-TR" sz="1200" b="0" dirty="0"/>
                    </a:p>
                  </a:txBody>
                  <a:tcPr/>
                </a:tc>
              </a:tr>
              <a:tr h="359300">
                <a:tc>
                  <a:txBody>
                    <a:bodyPr/>
                    <a:lstStyle/>
                    <a:p>
                      <a:r>
                        <a:rPr lang="tr-TR" sz="1200" b="0" dirty="0" smtClean="0"/>
                        <a:t>0212 246 44 17 </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Kurumun Faksı:</a:t>
                      </a:r>
                      <a:endParaRPr lang="tr-TR" sz="1200" b="0" dirty="0"/>
                    </a:p>
                  </a:txBody>
                  <a:tcPr/>
                </a:tc>
              </a:tr>
              <a:tr h="359300">
                <a:tc>
                  <a:txBody>
                    <a:bodyPr/>
                    <a:lstStyle/>
                    <a:p>
                      <a:r>
                        <a:rPr lang="tr-TR" sz="1200" b="0" dirty="0" smtClean="0"/>
                        <a:t>0212 296 65 00</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Kurumun Web Adresi:</a:t>
                      </a:r>
                      <a:endParaRPr lang="tr-TR" sz="1200" b="0" dirty="0"/>
                    </a:p>
                  </a:txBody>
                  <a:tcPr/>
                </a:tc>
              </a:tr>
              <a:tr h="359300">
                <a:tc>
                  <a:txBody>
                    <a:bodyPr/>
                    <a:lstStyle/>
                    <a:p>
                      <a:r>
                        <a:rPr lang="tr-TR" sz="1200" b="0" dirty="0" smtClean="0">
                          <a:hlinkClick r:id="rId2"/>
                        </a:rPr>
                        <a:t>http://www.</a:t>
                      </a:r>
                      <a:r>
                        <a:rPr lang="tr-TR" sz="1200" b="0" dirty="0" err="1" smtClean="0">
                          <a:hlinkClick r:id="rId2"/>
                        </a:rPr>
                        <a:t>nuriakin</a:t>
                      </a:r>
                      <a:r>
                        <a:rPr lang="tr-TR" sz="1200" b="0" dirty="0" smtClean="0">
                          <a:hlinkClick r:id="rId2"/>
                        </a:rPr>
                        <a:t>.</a:t>
                      </a:r>
                      <a:r>
                        <a:rPr lang="tr-TR" sz="1200" b="0" dirty="0" err="1" smtClean="0">
                          <a:hlinkClick r:id="rId2"/>
                        </a:rPr>
                        <a:t>meb</a:t>
                      </a:r>
                      <a:r>
                        <a:rPr lang="tr-TR" sz="1200" b="0" dirty="0" smtClean="0">
                          <a:hlinkClick r:id="rId2"/>
                        </a:rPr>
                        <a:t>.k12.tr</a:t>
                      </a:r>
                      <a:r>
                        <a:rPr lang="tr-TR" sz="1200" b="0" baseline="0" dirty="0" smtClean="0"/>
                        <a:t> </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Kurumun Elektronik Posta Adresi:</a:t>
                      </a:r>
                      <a:endParaRPr lang="tr-TR" sz="1200" b="0" dirty="0"/>
                    </a:p>
                  </a:txBody>
                  <a:tcPr/>
                </a:tc>
              </a:tr>
              <a:tr h="359300">
                <a:tc>
                  <a:txBody>
                    <a:bodyPr/>
                    <a:lstStyle/>
                    <a:p>
                      <a:r>
                        <a:rPr lang="tr-TR" sz="1200" b="0" dirty="0" smtClean="0">
                          <a:hlinkClick r:id="rId3"/>
                        </a:rPr>
                        <a:t>964161@</a:t>
                      </a:r>
                      <a:r>
                        <a:rPr lang="tr-TR" sz="1200" b="0" dirty="0" err="1" smtClean="0">
                          <a:hlinkClick r:id="rId3"/>
                        </a:rPr>
                        <a:t>meb</a:t>
                      </a:r>
                      <a:r>
                        <a:rPr lang="tr-TR" sz="1200" b="0" dirty="0" smtClean="0">
                          <a:hlinkClick r:id="rId3"/>
                        </a:rPr>
                        <a:t>.k12.tr</a:t>
                      </a:r>
                      <a:r>
                        <a:rPr lang="tr-TR" sz="1200" b="0" dirty="0" smtClean="0"/>
                        <a:t> </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Kurumun Seviyesi ve Öğretim Şekli:</a:t>
                      </a:r>
                      <a:endParaRPr lang="tr-TR" sz="1200" b="0" dirty="0"/>
                    </a:p>
                  </a:txBody>
                  <a:tcPr/>
                </a:tc>
              </a:tr>
              <a:tr h="359300">
                <a:tc>
                  <a:txBody>
                    <a:bodyPr/>
                    <a:lstStyle/>
                    <a:p>
                      <a:r>
                        <a:rPr lang="tr-TR" sz="1200" b="0" dirty="0" smtClean="0"/>
                        <a:t>Ortaöğretim – Normal-Tam gün </a:t>
                      </a:r>
                      <a:endParaRPr lang="tr-TR" sz="1200" b="0" dirty="0"/>
                    </a:p>
                  </a:txBody>
                  <a:tcPr/>
                </a:tc>
              </a:tr>
              <a:tr h="359300">
                <a:tc>
                  <a:txBody>
                    <a:bodyPr/>
                    <a:lstStyle/>
                    <a:p>
                      <a:pPr>
                        <a:buFont typeface="Arial" pitchFamily="34" charset="0"/>
                        <a:buChar char="•"/>
                      </a:pPr>
                      <a:r>
                        <a:rPr lang="tr-TR" sz="1200" b="0" dirty="0" smtClean="0"/>
                        <a:t> Kurumun Bağlı Olduğu</a:t>
                      </a:r>
                      <a:r>
                        <a:rPr lang="tr-TR" sz="1200" b="0" baseline="0" dirty="0" smtClean="0"/>
                        <a:t> Genel Müdürlük:</a:t>
                      </a:r>
                      <a:endParaRPr lang="tr-TR" sz="1200" b="0" dirty="0"/>
                    </a:p>
                  </a:txBody>
                  <a:tcPr/>
                </a:tc>
              </a:tr>
              <a:tr h="359300">
                <a:tc>
                  <a:txBody>
                    <a:bodyPr/>
                    <a:lstStyle/>
                    <a:p>
                      <a:r>
                        <a:rPr lang="tr-TR" sz="1200" b="0" dirty="0" smtClean="0"/>
                        <a:t>Milli Eğitim Bakanlığı / Ortaöğretim Genel</a:t>
                      </a:r>
                      <a:r>
                        <a:rPr lang="tr-TR" sz="1200" b="0" baseline="0" dirty="0" smtClean="0"/>
                        <a:t> Müdürlüğü</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Kurumun Müdürü:</a:t>
                      </a:r>
                      <a:endParaRPr lang="tr-TR" sz="1200" b="0" dirty="0"/>
                    </a:p>
                  </a:txBody>
                  <a:tcPr/>
                </a:tc>
              </a:tr>
              <a:tr h="359300">
                <a:tc>
                  <a:txBody>
                    <a:bodyPr/>
                    <a:lstStyle/>
                    <a:p>
                      <a:r>
                        <a:rPr lang="tr-TR" sz="1200" b="0" dirty="0" smtClean="0"/>
                        <a:t>Sebahattin SARP</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Kurumun</a:t>
                      </a:r>
                      <a:r>
                        <a:rPr kumimoji="0" lang="tr-TR" sz="1200" b="0" kern="1200" baseline="0" dirty="0" smtClean="0">
                          <a:solidFill>
                            <a:schemeClr val="dk1"/>
                          </a:solidFill>
                          <a:latin typeface="+mn-lt"/>
                          <a:ea typeface="+mn-ea"/>
                          <a:cs typeface="+mn-cs"/>
                        </a:rPr>
                        <a:t> Öğretime Başlama Tarihi:</a:t>
                      </a:r>
                      <a:endParaRPr lang="tr-TR" sz="1200" b="0" dirty="0"/>
                    </a:p>
                  </a:txBody>
                  <a:tcPr/>
                </a:tc>
              </a:tr>
              <a:tr h="359300">
                <a:tc>
                  <a:txBody>
                    <a:bodyPr/>
                    <a:lstStyle/>
                    <a:p>
                      <a:r>
                        <a:rPr lang="tr-TR" sz="1200" b="0" dirty="0" smtClean="0"/>
                        <a:t>İlk</a:t>
                      </a:r>
                      <a:r>
                        <a:rPr lang="tr-TR" sz="1200" b="0" baseline="0" dirty="0" smtClean="0"/>
                        <a:t> Başlama :1914    -       Anadolu Lisesi olarak :2005</a:t>
                      </a:r>
                      <a:endParaRPr lang="tr-TR" sz="1200" b="0" dirty="0"/>
                    </a:p>
                  </a:txBody>
                  <a:tcPr/>
                </a:tc>
              </a:tr>
            </a:tbl>
          </a:graphicData>
        </a:graphic>
      </p:graphicFrame>
      <p:sp>
        <p:nvSpPr>
          <p:cNvPr id="14"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Kuruma İlişkin</a:t>
            </a:r>
            <a:r>
              <a:rPr kumimoji="0" lang="tr-TR" sz="1600" b="0" i="0" u="none" strike="noStrike" kern="1200" cap="none" spc="0" normalizeH="0" noProof="0" dirty="0" smtClean="0">
                <a:ln>
                  <a:noFill/>
                </a:ln>
                <a:solidFill>
                  <a:srgbClr val="FFFFFF"/>
                </a:solidFill>
                <a:effectLst/>
                <a:uLnTx/>
                <a:uFillTx/>
                <a:latin typeface="+mn-lt"/>
                <a:ea typeface="+mn-ea"/>
                <a:cs typeface="+mn-cs"/>
              </a:rPr>
              <a:t> Genel Bilgiler</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15"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 </a:t>
            </a:r>
            <a:r>
              <a:rPr lang="tr-TR" dirty="0" smtClean="0"/>
              <a:t>2015-2016 </a:t>
            </a:r>
            <a:r>
              <a:rPr lang="tr-TR" dirty="0" smtClean="0"/>
              <a:t>EĞİTİM – ÖĞRETİM YILI </a:t>
            </a:r>
          </a:p>
          <a:p>
            <a:pPr algn="ctr"/>
            <a:r>
              <a:rPr lang="tr-TR" dirty="0" smtClean="0"/>
              <a:t>BRİFİNG DOSYASI</a:t>
            </a:r>
            <a:endParaRPr lang="tr-TR" dirty="0"/>
          </a:p>
        </p:txBody>
      </p:sp>
      <p:pic>
        <p:nvPicPr>
          <p:cNvPr id="16" name="15 Resim" descr="logo-transparan.gif"/>
          <p:cNvPicPr>
            <a:picLocks noChangeAspect="1"/>
          </p:cNvPicPr>
          <p:nvPr/>
        </p:nvPicPr>
        <p:blipFill>
          <a:blip r:embed="rId4"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nvPr>
        </p:nvGraphicFramePr>
        <p:xfrm>
          <a:off x="2343150" y="914400"/>
          <a:ext cx="4229100" cy="7426560"/>
        </p:xfrm>
        <a:graphic>
          <a:graphicData uri="http://schemas.openxmlformats.org/drawingml/2006/table">
            <a:tbl>
              <a:tblPr firstRow="1" bandRow="1">
                <a:tableStyleId>{5C22544A-7EE6-4342-B048-85BDC9FD1C3A}</a:tableStyleId>
              </a:tblPr>
              <a:tblGrid>
                <a:gridCol w="4229100"/>
              </a:tblGrid>
              <a:tr h="359300">
                <a:tc>
                  <a:txBody>
                    <a:bodyPr/>
                    <a:lstStyle/>
                    <a:p>
                      <a:endParaRPr lang="tr-TR" sz="1200" b="0" dirty="0"/>
                    </a:p>
                  </a:txBody>
                  <a:tcPr/>
                </a:tc>
              </a:tr>
              <a:tr h="41798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200" b="0" dirty="0" smtClean="0"/>
                        <a:t> </a:t>
                      </a:r>
                      <a:r>
                        <a:rPr kumimoji="0" lang="tr-TR" sz="1200" b="0" kern="1200" dirty="0" smtClean="0">
                          <a:solidFill>
                            <a:schemeClr val="dk1"/>
                          </a:solidFill>
                          <a:latin typeface="+mn-lt"/>
                          <a:ea typeface="+mn-ea"/>
                          <a:cs typeface="+mn-cs"/>
                        </a:rPr>
                        <a:t>Okutulan Birinci</a:t>
                      </a:r>
                      <a:r>
                        <a:rPr kumimoji="0" lang="tr-TR" sz="1200" b="0" kern="1200" baseline="0" dirty="0" smtClean="0">
                          <a:solidFill>
                            <a:schemeClr val="dk1"/>
                          </a:solidFill>
                          <a:latin typeface="+mn-lt"/>
                          <a:ea typeface="+mn-ea"/>
                          <a:cs typeface="+mn-cs"/>
                        </a:rPr>
                        <a:t>  ve İ</a:t>
                      </a:r>
                      <a:r>
                        <a:rPr kumimoji="0" lang="tr-TR" sz="1200" b="0" kern="1200" dirty="0" smtClean="0">
                          <a:solidFill>
                            <a:schemeClr val="dk1"/>
                          </a:solidFill>
                          <a:latin typeface="+mn-lt"/>
                          <a:ea typeface="+mn-ea"/>
                          <a:cs typeface="+mn-cs"/>
                        </a:rPr>
                        <a:t>kinci Yabancı Dil:</a:t>
                      </a:r>
                      <a:endParaRPr lang="tr-TR" sz="1200" b="0" dirty="0"/>
                    </a:p>
                  </a:txBody>
                  <a:tcPr/>
                </a:tc>
              </a:tr>
              <a:tr h="359300">
                <a:tc>
                  <a:txBody>
                    <a:bodyPr/>
                    <a:lstStyle/>
                    <a:p>
                      <a:pPr>
                        <a:buFont typeface="Wingdings" pitchFamily="2" charset="2"/>
                        <a:buNone/>
                      </a:pPr>
                      <a:r>
                        <a:rPr lang="tr-TR" sz="1200" b="0" dirty="0" smtClean="0"/>
                        <a:t>  İngilizce / Almanca </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 Kütüphanesindeki Kitap Sayısı :</a:t>
                      </a:r>
                      <a:endParaRPr lang="tr-TR" sz="1200" b="0" dirty="0"/>
                    </a:p>
                  </a:txBody>
                  <a:tcPr/>
                </a:tc>
              </a:tr>
              <a:tr h="359300">
                <a:tc>
                  <a:txBody>
                    <a:bodyPr/>
                    <a:lstStyle/>
                    <a:p>
                      <a:pPr>
                        <a:buFont typeface="Wingdings" pitchFamily="2" charset="2"/>
                        <a:buNone/>
                      </a:pPr>
                      <a:r>
                        <a:rPr lang="tr-TR" sz="1200" b="0" dirty="0" smtClean="0"/>
                        <a:t> 10000</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Okulumuzun Amaçları :	</a:t>
                      </a:r>
                      <a:endParaRPr lang="tr-TR" sz="1200" b="0" dirty="0"/>
                    </a:p>
                  </a:txBody>
                  <a:tcPr/>
                </a:tc>
              </a:tr>
              <a:tr h="359300">
                <a:tc>
                  <a:txBody>
                    <a:bodyPr/>
                    <a:lstStyle/>
                    <a:p>
                      <a:pPr lvl="0"/>
                      <a:r>
                        <a:rPr kumimoji="0" lang="tr-TR" sz="1200" b="0" kern="1200" dirty="0" smtClean="0">
                          <a:solidFill>
                            <a:schemeClr val="dk1"/>
                          </a:solidFill>
                          <a:latin typeface="+mn-lt"/>
                          <a:ea typeface="+mn-ea"/>
                          <a:cs typeface="+mn-cs"/>
                        </a:rPr>
                        <a:t>Ortaöğretim kurumları; </a:t>
                      </a:r>
                    </a:p>
                    <a:p>
                      <a:r>
                        <a:rPr kumimoji="0" lang="tr-TR" sz="1200" b="0" kern="1200" dirty="0" smtClean="0">
                          <a:solidFill>
                            <a:schemeClr val="dk1"/>
                          </a:solidFill>
                          <a:latin typeface="+mn-lt"/>
                          <a:ea typeface="+mn-ea"/>
                          <a:cs typeface="+mn-cs"/>
                        </a:rPr>
                        <a:t> </a:t>
                      </a:r>
                    </a:p>
                    <a:p>
                      <a:r>
                        <a:rPr kumimoji="0" lang="tr-TR" sz="1200" b="0" kern="1200" dirty="0" smtClean="0">
                          <a:solidFill>
                            <a:schemeClr val="dk1"/>
                          </a:solidFill>
                          <a:latin typeface="+mn-lt"/>
                          <a:ea typeface="+mn-ea"/>
                          <a:cs typeface="+mn-cs"/>
                        </a:rPr>
                        <a:t>a) Öğrencileri bedenî, zihnî, ahlâkî, manevî, sosyal ve kültürel nitelikler yönünden geliştirmeyi, demokrasi ve insan haklarına saygılı olmayı, çağımızın gerektirdiği bilgi ve becerilerle donatarak geleceğe hazırlamayı,</a:t>
                      </a:r>
                    </a:p>
                    <a:p>
                      <a:r>
                        <a:rPr kumimoji="0" lang="tr-TR" sz="1200" b="0" kern="1200" dirty="0" smtClean="0">
                          <a:solidFill>
                            <a:schemeClr val="dk1"/>
                          </a:solidFill>
                          <a:latin typeface="+mn-lt"/>
                          <a:ea typeface="+mn-ea"/>
                          <a:cs typeface="+mn-cs"/>
                        </a:rPr>
                        <a:t>b) Öğrencileri ortaöğretim düzeyinde ortak bir genel kültür vererek yükseköğretime, mesleğe, hayata ve iş alanlarına hazırlamayı, </a:t>
                      </a:r>
                    </a:p>
                    <a:p>
                      <a:r>
                        <a:rPr kumimoji="0" lang="tr-TR" sz="1200" b="0" kern="1200" dirty="0" smtClean="0">
                          <a:solidFill>
                            <a:schemeClr val="dk1"/>
                          </a:solidFill>
                          <a:latin typeface="+mn-lt"/>
                          <a:ea typeface="+mn-ea"/>
                          <a:cs typeface="+mn-cs"/>
                        </a:rPr>
                        <a:t>c) Eğitim ve istihdam ilişkilerinin Bakanlık ilke ve politikalarına uygun olarak sağlıklı, dengeli ve dinamik bir yapıya kavuşturulmasını,</a:t>
                      </a:r>
                    </a:p>
                    <a:p>
                      <a:r>
                        <a:rPr kumimoji="0" lang="tr-TR" sz="1200" b="0" kern="1200" dirty="0" smtClean="0">
                          <a:solidFill>
                            <a:schemeClr val="dk1"/>
                          </a:solidFill>
                          <a:latin typeface="+mn-lt"/>
                          <a:ea typeface="+mn-ea"/>
                          <a:cs typeface="+mn-cs"/>
                        </a:rPr>
                        <a:t>ç) Öğrencilerin öz güven, öz denetim ve sorumluluk duygularının geliştirilmesini,</a:t>
                      </a:r>
                    </a:p>
                    <a:p>
                      <a:r>
                        <a:rPr kumimoji="0" lang="tr-TR" sz="1200" b="0" kern="1200" dirty="0" smtClean="0">
                          <a:solidFill>
                            <a:schemeClr val="dk1"/>
                          </a:solidFill>
                          <a:latin typeface="+mn-lt"/>
                          <a:ea typeface="+mn-ea"/>
                          <a:cs typeface="+mn-cs"/>
                        </a:rPr>
                        <a:t>d) Öğrencilere çalışma ve dayanışma alışkanlığı kazandırmayı, </a:t>
                      </a:r>
                    </a:p>
                    <a:p>
                      <a:r>
                        <a:rPr kumimoji="0" lang="tr-TR" sz="1200" b="0" kern="1200" dirty="0" smtClean="0">
                          <a:solidFill>
                            <a:schemeClr val="dk1"/>
                          </a:solidFill>
                          <a:latin typeface="+mn-lt"/>
                          <a:ea typeface="+mn-ea"/>
                          <a:cs typeface="+mn-cs"/>
                        </a:rPr>
                        <a:t>e) Öğrencilere yaratıcı ve eleştirel düşünme becerisi kazandırmayı, </a:t>
                      </a:r>
                    </a:p>
                    <a:p>
                      <a:r>
                        <a:rPr kumimoji="0" lang="tr-TR" sz="1200" b="0" kern="1200" dirty="0" smtClean="0">
                          <a:solidFill>
                            <a:schemeClr val="dk1"/>
                          </a:solidFill>
                          <a:latin typeface="+mn-lt"/>
                          <a:ea typeface="+mn-ea"/>
                          <a:cs typeface="+mn-cs"/>
                        </a:rPr>
                        <a:t>f) Öğrencilerin dünyadaki gelişme ve değişmeleri izleyebilecek düzeyde yabancı dil öğrenebilmelerini,</a:t>
                      </a:r>
                    </a:p>
                    <a:p>
                      <a:r>
                        <a:rPr kumimoji="0" lang="tr-TR" sz="1200" b="0" kern="1200" dirty="0" smtClean="0">
                          <a:solidFill>
                            <a:schemeClr val="dk1"/>
                          </a:solidFill>
                          <a:latin typeface="+mn-lt"/>
                          <a:ea typeface="+mn-ea"/>
                          <a:cs typeface="+mn-cs"/>
                        </a:rPr>
                        <a:t>g) Öğrencilerin bilgi ve becerilerini kullanarak proje geliştirerek bilgi üretebilmelerini,</a:t>
                      </a:r>
                    </a:p>
                    <a:p>
                      <a:r>
                        <a:rPr kumimoji="0" lang="tr-TR" sz="1200" b="0" kern="1200" dirty="0" smtClean="0">
                          <a:solidFill>
                            <a:schemeClr val="dk1"/>
                          </a:solidFill>
                          <a:latin typeface="+mn-lt"/>
                          <a:ea typeface="+mn-ea"/>
                          <a:cs typeface="+mn-cs"/>
                        </a:rPr>
                        <a:t>ğ) Teknolojiden yararlanarak nitelikli eğitim verilmesini,</a:t>
                      </a:r>
                    </a:p>
                    <a:p>
                      <a:r>
                        <a:rPr kumimoji="0" lang="tr-TR" sz="1200" b="0" kern="1200" dirty="0" smtClean="0">
                          <a:solidFill>
                            <a:schemeClr val="dk1"/>
                          </a:solidFill>
                          <a:latin typeface="+mn-lt"/>
                          <a:ea typeface="+mn-ea"/>
                          <a:cs typeface="+mn-cs"/>
                        </a:rPr>
                        <a:t>h) Hayat boyu öğrenmenin bireylere benimsetilmesini,</a:t>
                      </a:r>
                    </a:p>
                    <a:p>
                      <a:r>
                        <a:rPr kumimoji="0" lang="tr-TR" sz="1200" b="0" kern="1200" dirty="0" smtClean="0">
                          <a:solidFill>
                            <a:schemeClr val="dk1"/>
                          </a:solidFill>
                          <a:latin typeface="+mn-lt"/>
                          <a:ea typeface="+mn-ea"/>
                          <a:cs typeface="+mn-cs"/>
                        </a:rPr>
                        <a:t>ı) Eğitim, üretim ve hizmette uluslararası standartlara uyulmasını ve belgelendirmenin özendirilmesini</a:t>
                      </a:r>
                    </a:p>
                    <a:p>
                      <a:r>
                        <a:rPr kumimoji="0" lang="tr-TR" sz="1200" b="0" kern="1200" dirty="0" smtClean="0">
                          <a:solidFill>
                            <a:schemeClr val="dk1"/>
                          </a:solidFill>
                          <a:latin typeface="+mn-lt"/>
                          <a:ea typeface="+mn-ea"/>
                          <a:cs typeface="+mn-cs"/>
                        </a:rPr>
                        <a:t>amaçlar.</a:t>
                      </a:r>
                    </a:p>
                    <a:p>
                      <a:endParaRPr lang="tr-TR" sz="1200" b="0" dirty="0"/>
                    </a:p>
                  </a:txBody>
                  <a:tcPr/>
                </a:tc>
              </a:tr>
            </a:tbl>
          </a:graphicData>
        </a:graphic>
      </p:graphicFrame>
      <p:sp>
        <p:nvSpPr>
          <p:cNvPr id="6"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Kuruma İlişkin Genel Bilgiler</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7"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 </a:t>
            </a:r>
            <a:r>
              <a:rPr lang="tr-TR" dirty="0" smtClean="0"/>
              <a:t>2015-2016 </a:t>
            </a:r>
            <a:r>
              <a:rPr lang="tr-TR" dirty="0" smtClean="0"/>
              <a:t>EĞİTİM – ÖĞRETİM YILI </a:t>
            </a:r>
          </a:p>
          <a:p>
            <a:pPr algn="ctr"/>
            <a:r>
              <a:rPr lang="tr-TR" dirty="0" smtClean="0"/>
              <a:t>BRİFİNG DOSYASI</a:t>
            </a:r>
            <a:endParaRPr lang="tr-TR" dirty="0"/>
          </a:p>
        </p:txBody>
      </p:sp>
      <p:pic>
        <p:nvPicPr>
          <p:cNvPr id="8" name="7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İçerik Yer Tutucusu"/>
          <p:cNvGraphicFramePr>
            <a:graphicFrameLocks noGrp="1"/>
          </p:cNvGraphicFramePr>
          <p:nvPr>
            <p:ph sz="quarter" idx="1"/>
          </p:nvPr>
        </p:nvGraphicFramePr>
        <p:xfrm>
          <a:off x="2276872" y="827584"/>
          <a:ext cx="4229100" cy="7609440"/>
        </p:xfrm>
        <a:graphic>
          <a:graphicData uri="http://schemas.openxmlformats.org/drawingml/2006/table">
            <a:tbl>
              <a:tblPr firstRow="1" bandRow="1">
                <a:tableStyleId>{5C22544A-7EE6-4342-B048-85BDC9FD1C3A}</a:tableStyleId>
              </a:tblPr>
              <a:tblGrid>
                <a:gridCol w="4229100"/>
              </a:tblGrid>
              <a:tr h="359300">
                <a:tc>
                  <a:txBody>
                    <a:bodyPr/>
                    <a:lstStyle/>
                    <a:p>
                      <a:endParaRPr lang="tr-TR" sz="1200" b="0" dirty="0"/>
                    </a:p>
                  </a:txBody>
                  <a:tcPr/>
                </a:tc>
              </a:tr>
              <a:tr h="417980">
                <a:tc>
                  <a:txBody>
                    <a:bodyPr/>
                    <a:lstStyle/>
                    <a:p>
                      <a:pPr>
                        <a:buFont typeface="Arial" pitchFamily="34" charset="0"/>
                        <a:buChar char="•"/>
                      </a:pPr>
                      <a:r>
                        <a:rPr kumimoji="0" lang="tr-TR" sz="1200" b="0" kern="1200" dirty="0" smtClean="0">
                          <a:solidFill>
                            <a:schemeClr val="dk1"/>
                          </a:solidFill>
                          <a:latin typeface="+mn-lt"/>
                          <a:ea typeface="+mn-ea"/>
                          <a:cs typeface="+mn-cs"/>
                        </a:rPr>
                        <a:t>Vizyonumuz :</a:t>
                      </a:r>
                      <a:endParaRPr lang="tr-TR" sz="1200" b="0" dirty="0"/>
                    </a:p>
                  </a:txBody>
                  <a:tcPr/>
                </a:tc>
              </a:tr>
              <a:tr h="359300">
                <a:tc>
                  <a:txBody>
                    <a:bodyPr/>
                    <a:lstStyle/>
                    <a:p>
                      <a:r>
                        <a:rPr kumimoji="0" lang="tr-TR" sz="1200" b="0" kern="1200" dirty="0" smtClean="0">
                          <a:solidFill>
                            <a:schemeClr val="dk1"/>
                          </a:solidFill>
                          <a:latin typeface="+mn-lt"/>
                          <a:ea typeface="+mn-ea"/>
                          <a:cs typeface="+mn-cs"/>
                        </a:rPr>
                        <a:t>● Toplumun, eğitim düzeyini ve böylece yaşam kalitesini yükseltmek amacı ile eğitim ve öğretimi en üst düzeyde, bilimsel teknikleri kullanarak sunmak.</a:t>
                      </a:r>
                    </a:p>
                    <a:p>
                      <a:r>
                        <a:rPr kumimoji="0" lang="tr-TR" sz="1200" b="0" kern="1200" dirty="0" smtClean="0">
                          <a:solidFill>
                            <a:schemeClr val="dk1"/>
                          </a:solidFill>
                          <a:latin typeface="+mn-lt"/>
                          <a:ea typeface="+mn-ea"/>
                          <a:cs typeface="+mn-cs"/>
                        </a:rPr>
                        <a:t>● Öğrencileri; duymaya, düşünmeye, özellikle araştırmaya yöneltmek, yeni bilgi ve uygulamaları geliştirip desteklemek.</a:t>
                      </a:r>
                    </a:p>
                    <a:p>
                      <a:r>
                        <a:rPr kumimoji="0" lang="tr-TR" sz="1200" b="0" kern="1200" dirty="0" smtClean="0">
                          <a:solidFill>
                            <a:schemeClr val="dk1"/>
                          </a:solidFill>
                          <a:latin typeface="+mn-lt"/>
                          <a:ea typeface="+mn-ea"/>
                          <a:cs typeface="+mn-cs"/>
                        </a:rPr>
                        <a:t>● Arkadaşlık ilişkilerini, insan sevgisini geliştirmek, sorumluluk alabilecek  ‘Ben’i yaratmak ve yaşatmaktır.</a:t>
                      </a:r>
                    </a:p>
                    <a:p>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Misyonumuz :	</a:t>
                      </a:r>
                      <a:endParaRPr lang="tr-TR" sz="1200" b="0" dirty="0"/>
                    </a:p>
                  </a:txBody>
                  <a:tcPr/>
                </a:tc>
              </a:tr>
              <a:tr h="359300">
                <a:tc>
                  <a:txBody>
                    <a:bodyPr/>
                    <a:lstStyle/>
                    <a:p>
                      <a:r>
                        <a:rPr kumimoji="0" lang="tr-TR" sz="1200" b="0" kern="1200" dirty="0" smtClean="0">
                          <a:solidFill>
                            <a:schemeClr val="dk1"/>
                          </a:solidFill>
                          <a:latin typeface="+mn-lt"/>
                          <a:ea typeface="+mn-ea"/>
                          <a:cs typeface="+mn-cs"/>
                        </a:rPr>
                        <a:t>● Eğitimde mükemmellik,</a:t>
                      </a:r>
                    </a:p>
                    <a:p>
                      <a:r>
                        <a:rPr kumimoji="0" lang="tr-TR" sz="1200" b="0" kern="1200" dirty="0" smtClean="0">
                          <a:solidFill>
                            <a:schemeClr val="dk1"/>
                          </a:solidFill>
                          <a:latin typeface="+mn-lt"/>
                          <a:ea typeface="+mn-ea"/>
                          <a:cs typeface="+mn-cs"/>
                        </a:rPr>
                        <a:t>● Seçkin öğretmen kadrosu ile öğrenci-veli memnuniyeti ve mutluluğu yaratmak</a:t>
                      </a:r>
                    </a:p>
                    <a:p>
                      <a:r>
                        <a:rPr kumimoji="0" lang="tr-TR" sz="1200" b="0" kern="1200" dirty="0" smtClean="0">
                          <a:solidFill>
                            <a:schemeClr val="dk1"/>
                          </a:solidFill>
                          <a:latin typeface="+mn-lt"/>
                          <a:ea typeface="+mn-ea"/>
                          <a:cs typeface="+mn-cs"/>
                        </a:rPr>
                        <a:t>● Tarihi doğal örgüsü ile ülkemizde seçkin ve örnek bir eğitim kurumu olmaktır.</a:t>
                      </a:r>
                    </a:p>
                    <a:p>
                      <a:r>
                        <a:rPr kumimoji="0" lang="tr-TR" sz="1200" b="0" kern="1200" dirty="0" smtClean="0">
                          <a:solidFill>
                            <a:schemeClr val="dk1"/>
                          </a:solidFill>
                          <a:latin typeface="+mn-lt"/>
                          <a:ea typeface="+mn-ea"/>
                          <a:cs typeface="+mn-cs"/>
                        </a:rPr>
                        <a:t> </a:t>
                      </a:r>
                      <a:endParaRPr lang="tr-TR" sz="1200" b="0" dirty="0"/>
                    </a:p>
                  </a:txBody>
                  <a:tcPr/>
                </a:tc>
              </a:tr>
              <a:tr h="359300">
                <a:tc>
                  <a:txBody>
                    <a:bodyPr/>
                    <a:lstStyle/>
                    <a:p>
                      <a:pPr>
                        <a:buFont typeface="Arial" pitchFamily="34" charset="0"/>
                        <a:buChar char="•"/>
                      </a:pPr>
                      <a:r>
                        <a:rPr kumimoji="0" lang="tr-TR" sz="1200" b="0" kern="1200" dirty="0" smtClean="0">
                          <a:solidFill>
                            <a:schemeClr val="dk1"/>
                          </a:solidFill>
                          <a:latin typeface="+mn-lt"/>
                          <a:ea typeface="+mn-ea"/>
                          <a:cs typeface="+mn-cs"/>
                        </a:rPr>
                        <a:t> Kurumumuzun Temel İlke ve</a:t>
                      </a:r>
                      <a:r>
                        <a:rPr kumimoji="0" lang="tr-TR" sz="1200" b="0" kern="1200" baseline="0" dirty="0" smtClean="0">
                          <a:solidFill>
                            <a:schemeClr val="dk1"/>
                          </a:solidFill>
                          <a:latin typeface="+mn-lt"/>
                          <a:ea typeface="+mn-ea"/>
                          <a:cs typeface="+mn-cs"/>
                        </a:rPr>
                        <a:t> Değerleri:</a:t>
                      </a:r>
                      <a:endParaRPr lang="tr-TR" sz="1200" b="0" dirty="0"/>
                    </a:p>
                  </a:txBody>
                  <a:tcPr/>
                </a:tc>
              </a:tr>
              <a:tr h="359300">
                <a:tc>
                  <a:txBody>
                    <a:bodyPr/>
                    <a:lstStyle/>
                    <a:p>
                      <a:endParaRPr kumimoji="0" lang="tr-TR" sz="1200" b="1" kern="1200" dirty="0" smtClean="0">
                        <a:solidFill>
                          <a:schemeClr val="dk1"/>
                        </a:solidFill>
                        <a:latin typeface="+mn-lt"/>
                        <a:ea typeface="+mn-ea"/>
                        <a:cs typeface="+mn-cs"/>
                      </a:endParaRPr>
                    </a:p>
                    <a:p>
                      <a:r>
                        <a:rPr kumimoji="0" lang="tr-TR" sz="1200" b="1" kern="1200" dirty="0" smtClean="0">
                          <a:solidFill>
                            <a:schemeClr val="dk1"/>
                          </a:solidFill>
                          <a:latin typeface="+mn-lt"/>
                          <a:ea typeface="+mn-ea"/>
                          <a:cs typeface="+mn-cs"/>
                        </a:rPr>
                        <a:t>1-</a:t>
                      </a:r>
                      <a:r>
                        <a:rPr kumimoji="0" lang="tr-TR" sz="1200" kern="1200" dirty="0" smtClean="0">
                          <a:solidFill>
                            <a:schemeClr val="dk1"/>
                          </a:solidFill>
                          <a:latin typeface="+mn-lt"/>
                          <a:ea typeface="+mn-ea"/>
                          <a:cs typeface="+mn-cs"/>
                        </a:rPr>
                        <a:t>Atatürk ilke ve inkılâplarına bağlılık…</a:t>
                      </a:r>
                    </a:p>
                    <a:p>
                      <a:r>
                        <a:rPr kumimoji="0" lang="tr-TR" sz="1200" b="1" kern="1200" dirty="0" smtClean="0">
                          <a:solidFill>
                            <a:schemeClr val="dk1"/>
                          </a:solidFill>
                          <a:latin typeface="+mn-lt"/>
                          <a:ea typeface="+mn-ea"/>
                          <a:cs typeface="+mn-cs"/>
                        </a:rPr>
                        <a:t>2-</a:t>
                      </a:r>
                      <a:r>
                        <a:rPr kumimoji="0" lang="tr-TR" sz="1200" kern="1200" dirty="0" smtClean="0">
                          <a:solidFill>
                            <a:schemeClr val="dk1"/>
                          </a:solidFill>
                          <a:latin typeface="+mn-lt"/>
                          <a:ea typeface="+mn-ea"/>
                          <a:cs typeface="+mn-cs"/>
                        </a:rPr>
                        <a:t>Çağdaşlık</a:t>
                      </a:r>
                    </a:p>
                    <a:p>
                      <a:r>
                        <a:rPr kumimoji="0" lang="tr-TR" sz="1200" b="1" kern="1200" dirty="0" smtClean="0">
                          <a:solidFill>
                            <a:schemeClr val="dk1"/>
                          </a:solidFill>
                          <a:latin typeface="+mn-lt"/>
                          <a:ea typeface="+mn-ea"/>
                          <a:cs typeface="+mn-cs"/>
                        </a:rPr>
                        <a:t>3</a:t>
                      </a:r>
                      <a:r>
                        <a:rPr kumimoji="0" lang="tr-TR" sz="1200" kern="1200" dirty="0" smtClean="0">
                          <a:solidFill>
                            <a:schemeClr val="dk1"/>
                          </a:solidFill>
                          <a:latin typeface="+mn-lt"/>
                          <a:ea typeface="+mn-ea"/>
                          <a:cs typeface="+mn-cs"/>
                        </a:rPr>
                        <a:t>-Güvenilirlik</a:t>
                      </a:r>
                    </a:p>
                    <a:p>
                      <a:r>
                        <a:rPr kumimoji="0" lang="tr-TR" sz="1200" b="1" kern="1200" dirty="0" smtClean="0">
                          <a:solidFill>
                            <a:schemeClr val="dk1"/>
                          </a:solidFill>
                          <a:latin typeface="+mn-lt"/>
                          <a:ea typeface="+mn-ea"/>
                          <a:cs typeface="+mn-cs"/>
                        </a:rPr>
                        <a:t>4-</a:t>
                      </a:r>
                      <a:r>
                        <a:rPr kumimoji="0" lang="tr-TR" sz="1200" kern="1200" dirty="0" smtClean="0">
                          <a:solidFill>
                            <a:schemeClr val="dk1"/>
                          </a:solidFill>
                          <a:latin typeface="+mn-lt"/>
                          <a:ea typeface="+mn-ea"/>
                          <a:cs typeface="+mn-cs"/>
                        </a:rPr>
                        <a:t>Hoşgörü</a:t>
                      </a:r>
                    </a:p>
                    <a:p>
                      <a:r>
                        <a:rPr kumimoji="0" lang="tr-TR" sz="1200" b="1" kern="1200" dirty="0" smtClean="0">
                          <a:solidFill>
                            <a:schemeClr val="dk1"/>
                          </a:solidFill>
                          <a:latin typeface="+mn-lt"/>
                          <a:ea typeface="+mn-ea"/>
                          <a:cs typeface="+mn-cs"/>
                        </a:rPr>
                        <a:t>5-</a:t>
                      </a:r>
                      <a:r>
                        <a:rPr kumimoji="0" lang="tr-TR" sz="1200" kern="1200" dirty="0" smtClean="0">
                          <a:solidFill>
                            <a:schemeClr val="dk1"/>
                          </a:solidFill>
                          <a:latin typeface="+mn-lt"/>
                          <a:ea typeface="+mn-ea"/>
                          <a:cs typeface="+mn-cs"/>
                        </a:rPr>
                        <a:t>Saygı ve sevgi</a:t>
                      </a:r>
                    </a:p>
                    <a:p>
                      <a:r>
                        <a:rPr kumimoji="0" lang="tr-TR" sz="1200" b="1" kern="1200" dirty="0" smtClean="0">
                          <a:solidFill>
                            <a:schemeClr val="dk1"/>
                          </a:solidFill>
                          <a:latin typeface="+mn-lt"/>
                          <a:ea typeface="+mn-ea"/>
                          <a:cs typeface="+mn-cs"/>
                        </a:rPr>
                        <a:t>6-</a:t>
                      </a:r>
                      <a:r>
                        <a:rPr kumimoji="0" lang="tr-TR" sz="1200" kern="1200" dirty="0" smtClean="0">
                          <a:solidFill>
                            <a:schemeClr val="dk1"/>
                          </a:solidFill>
                          <a:latin typeface="+mn-lt"/>
                          <a:ea typeface="+mn-ea"/>
                          <a:cs typeface="+mn-cs"/>
                        </a:rPr>
                        <a:t>Ortak sorumluluk bilinci</a:t>
                      </a:r>
                    </a:p>
                    <a:p>
                      <a:r>
                        <a:rPr kumimoji="0" lang="tr-TR" sz="1200" b="1" kern="1200" dirty="0" smtClean="0">
                          <a:solidFill>
                            <a:schemeClr val="dk1"/>
                          </a:solidFill>
                          <a:latin typeface="+mn-lt"/>
                          <a:ea typeface="+mn-ea"/>
                          <a:cs typeface="+mn-cs"/>
                        </a:rPr>
                        <a:t>7-</a:t>
                      </a:r>
                      <a:r>
                        <a:rPr kumimoji="0" lang="tr-TR" sz="1200" kern="1200" dirty="0" smtClean="0">
                          <a:solidFill>
                            <a:schemeClr val="dk1"/>
                          </a:solidFill>
                          <a:latin typeface="+mn-lt"/>
                          <a:ea typeface="+mn-ea"/>
                          <a:cs typeface="+mn-cs"/>
                        </a:rPr>
                        <a:t>Esneklik</a:t>
                      </a:r>
                    </a:p>
                    <a:p>
                      <a:r>
                        <a:rPr kumimoji="0" lang="tr-TR" sz="1200" b="1" kern="1200" dirty="0" smtClean="0">
                          <a:solidFill>
                            <a:schemeClr val="dk1"/>
                          </a:solidFill>
                          <a:latin typeface="+mn-lt"/>
                          <a:ea typeface="+mn-ea"/>
                          <a:cs typeface="+mn-cs"/>
                        </a:rPr>
                        <a:t>8-</a:t>
                      </a:r>
                      <a:r>
                        <a:rPr kumimoji="0" lang="tr-TR" sz="1200" kern="1200" dirty="0" smtClean="0">
                          <a:solidFill>
                            <a:schemeClr val="dk1"/>
                          </a:solidFill>
                          <a:latin typeface="+mn-lt"/>
                          <a:ea typeface="+mn-ea"/>
                          <a:cs typeface="+mn-cs"/>
                        </a:rPr>
                        <a:t>Eşitlik </a:t>
                      </a:r>
                    </a:p>
                    <a:p>
                      <a:r>
                        <a:rPr kumimoji="0" lang="tr-TR" sz="1200" b="1" kern="1200" dirty="0" smtClean="0">
                          <a:solidFill>
                            <a:schemeClr val="dk1"/>
                          </a:solidFill>
                          <a:latin typeface="+mn-lt"/>
                          <a:ea typeface="+mn-ea"/>
                          <a:cs typeface="+mn-cs"/>
                        </a:rPr>
                        <a:t>9</a:t>
                      </a:r>
                      <a:r>
                        <a:rPr kumimoji="0" lang="tr-TR" sz="1200" kern="1200" dirty="0" smtClean="0">
                          <a:solidFill>
                            <a:schemeClr val="dk1"/>
                          </a:solidFill>
                          <a:latin typeface="+mn-lt"/>
                          <a:ea typeface="+mn-ea"/>
                          <a:cs typeface="+mn-cs"/>
                        </a:rPr>
                        <a:t>-Eleştiriye açıklık</a:t>
                      </a:r>
                    </a:p>
                    <a:p>
                      <a:r>
                        <a:rPr kumimoji="0" lang="tr-TR" sz="1200" b="1" kern="1200" dirty="0" smtClean="0">
                          <a:solidFill>
                            <a:schemeClr val="dk1"/>
                          </a:solidFill>
                          <a:latin typeface="+mn-lt"/>
                          <a:ea typeface="+mn-ea"/>
                          <a:cs typeface="+mn-cs"/>
                        </a:rPr>
                        <a:t>10-</a:t>
                      </a:r>
                      <a:r>
                        <a:rPr kumimoji="0" lang="tr-TR" sz="1200" kern="1200" dirty="0" smtClean="0">
                          <a:solidFill>
                            <a:schemeClr val="dk1"/>
                          </a:solidFill>
                          <a:latin typeface="+mn-lt"/>
                          <a:ea typeface="+mn-ea"/>
                          <a:cs typeface="+mn-cs"/>
                        </a:rPr>
                        <a:t>Objektiflik</a:t>
                      </a:r>
                    </a:p>
                    <a:p>
                      <a:r>
                        <a:rPr kumimoji="0" lang="tr-TR" sz="1200" b="1" kern="1200" dirty="0" smtClean="0">
                          <a:solidFill>
                            <a:schemeClr val="dk1"/>
                          </a:solidFill>
                          <a:latin typeface="+mn-lt"/>
                          <a:ea typeface="+mn-ea"/>
                          <a:cs typeface="+mn-cs"/>
                        </a:rPr>
                        <a:t>11-</a:t>
                      </a:r>
                      <a:r>
                        <a:rPr kumimoji="0" lang="tr-TR" sz="1200" kern="1200" dirty="0" smtClean="0">
                          <a:solidFill>
                            <a:schemeClr val="dk1"/>
                          </a:solidFill>
                          <a:latin typeface="+mn-lt"/>
                          <a:ea typeface="+mn-ea"/>
                          <a:cs typeface="+mn-cs"/>
                        </a:rPr>
                        <a:t>Ekip anlayışı</a:t>
                      </a:r>
                    </a:p>
                    <a:p>
                      <a:endParaRPr lang="tr-TR" sz="1200" b="0" dirty="0"/>
                    </a:p>
                  </a:txBody>
                  <a:tcPr/>
                </a:tc>
              </a:tr>
              <a:tr h="359300">
                <a:tc>
                  <a:txBody>
                    <a:bodyPr/>
                    <a:lstStyle/>
                    <a:p>
                      <a:pPr>
                        <a:buFont typeface="Arial" pitchFamily="34" charset="0"/>
                        <a:buChar char="•"/>
                      </a:pPr>
                      <a:endParaRPr lang="tr-TR" sz="1200" b="0" dirty="0"/>
                    </a:p>
                  </a:txBody>
                  <a:tcPr/>
                </a:tc>
              </a:tr>
              <a:tr h="359300">
                <a:tc>
                  <a:txBody>
                    <a:bodyPr/>
                    <a:lstStyle/>
                    <a:p>
                      <a:endParaRPr lang="tr-TR" sz="1200" b="0" dirty="0"/>
                    </a:p>
                  </a:txBody>
                  <a:tcPr/>
                </a:tc>
              </a:tr>
            </a:tbl>
          </a:graphicData>
        </a:graphic>
      </p:graphicFrame>
      <p:sp>
        <p:nvSpPr>
          <p:cNvPr id="6" name="7 Metin Yer Tutucusu"/>
          <p:cNvSpPr txBox="1">
            <a:spLocks/>
          </p:cNvSpPr>
          <p:nvPr/>
        </p:nvSpPr>
        <p:spPr>
          <a:xfrm>
            <a:off x="1412776" y="265337"/>
            <a:ext cx="5159474" cy="346223"/>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1000"/>
              </a:spcAft>
              <a:buClr>
                <a:schemeClr val="accent1"/>
              </a:buClr>
              <a:buSzPct val="85000"/>
              <a:buFont typeface="Wingdings 2"/>
              <a:buNone/>
              <a:tabLst/>
              <a:defRPr/>
            </a:pPr>
            <a:r>
              <a:rPr kumimoji="0" lang="tr-TR" sz="1600" b="0" i="0" u="none" strike="noStrike" kern="1200" cap="none" spc="0" normalizeH="0" baseline="0" noProof="0" dirty="0" smtClean="0">
                <a:ln>
                  <a:noFill/>
                </a:ln>
                <a:solidFill>
                  <a:srgbClr val="FFFFFF"/>
                </a:solidFill>
                <a:effectLst/>
                <a:uLnTx/>
                <a:uFillTx/>
                <a:latin typeface="+mn-lt"/>
                <a:ea typeface="+mn-ea"/>
                <a:cs typeface="+mn-cs"/>
              </a:rPr>
              <a:t>Kuruma İlişkin Genel ilgiler</a:t>
            </a:r>
            <a:endParaRPr kumimoji="0" lang="tr-TR" sz="1600" b="0" i="0" u="none" strike="noStrike" kern="1200" cap="none" spc="0" normalizeH="0" baseline="0" noProof="0" dirty="0">
              <a:ln>
                <a:noFill/>
              </a:ln>
              <a:solidFill>
                <a:srgbClr val="FFFFFF"/>
              </a:solidFill>
              <a:effectLst/>
              <a:uLnTx/>
              <a:uFillTx/>
              <a:latin typeface="+mn-lt"/>
              <a:ea typeface="+mn-ea"/>
              <a:cs typeface="+mn-cs"/>
            </a:endParaRPr>
          </a:p>
        </p:txBody>
      </p:sp>
      <p:sp>
        <p:nvSpPr>
          <p:cNvPr id="7" name="2 Metin Yer Tutucusu"/>
          <p:cNvSpPr>
            <a:spLocks noGrp="1"/>
          </p:cNvSpPr>
          <p:nvPr>
            <p:ph type="body" idx="2"/>
          </p:nvPr>
        </p:nvSpPr>
        <p:spPr>
          <a:xfrm rot="16200000">
            <a:off x="-1673656" y="5013964"/>
            <a:ext cx="5544619" cy="1348324"/>
          </a:xfrm>
        </p:spPr>
        <p:txBody>
          <a:bodyPr/>
          <a:lstStyle/>
          <a:p>
            <a:pPr algn="ctr"/>
            <a:r>
              <a:rPr lang="tr-TR" dirty="0" smtClean="0"/>
              <a:t>NİŞANTAŞI NURİ  AKIN ANADOLU LİSESİ</a:t>
            </a:r>
          </a:p>
          <a:p>
            <a:pPr algn="ctr"/>
            <a:r>
              <a:rPr lang="tr-TR" dirty="0" smtClean="0"/>
              <a:t> </a:t>
            </a:r>
            <a:r>
              <a:rPr lang="tr-TR" dirty="0" smtClean="0"/>
              <a:t>2015-2016 </a:t>
            </a:r>
            <a:r>
              <a:rPr lang="tr-TR" dirty="0" smtClean="0"/>
              <a:t>EĞİTİM – ÖĞRETİM YILI </a:t>
            </a:r>
          </a:p>
          <a:p>
            <a:pPr algn="ctr"/>
            <a:r>
              <a:rPr lang="tr-TR" dirty="0" smtClean="0"/>
              <a:t>BRİFİNG DOSYASI</a:t>
            </a:r>
            <a:endParaRPr lang="tr-TR" dirty="0"/>
          </a:p>
        </p:txBody>
      </p:sp>
      <p:pic>
        <p:nvPicPr>
          <p:cNvPr id="8" name="7 Resim" descr="logo-transparan.gif"/>
          <p:cNvPicPr>
            <a:picLocks noChangeAspect="1"/>
          </p:cNvPicPr>
          <p:nvPr/>
        </p:nvPicPr>
        <p:blipFill>
          <a:blip r:embed="rId2" cstate="print"/>
          <a:stretch>
            <a:fillRect/>
          </a:stretch>
        </p:blipFill>
        <p:spPr>
          <a:xfrm>
            <a:off x="332656" y="1259632"/>
            <a:ext cx="1512168" cy="1751546"/>
          </a:xfrm>
          <a:prstGeom prst="rect">
            <a:avLst/>
          </a:prstGeom>
          <a:noFill/>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Yer Tutucusu"/>
          <p:cNvSpPr>
            <a:spLocks noGrp="1"/>
          </p:cNvSpPr>
          <p:nvPr>
            <p:ph type="body" idx="1"/>
          </p:nvPr>
        </p:nvSpPr>
        <p:spPr>
          <a:xfrm>
            <a:off x="1026319" y="3657601"/>
            <a:ext cx="4860131" cy="4010743"/>
          </a:xfrm>
        </p:spPr>
        <p:txBody>
          <a:bodyPr>
            <a:normAutofit/>
          </a:bodyPr>
          <a:lstStyle/>
          <a:p>
            <a:pPr algn="l">
              <a:buFont typeface="Arial" pitchFamily="34" charset="0"/>
              <a:buChar char="•"/>
            </a:pPr>
            <a:endParaRPr lang="tr-TR" dirty="0" smtClean="0"/>
          </a:p>
          <a:p>
            <a:pPr algn="l">
              <a:buFont typeface="Arial" pitchFamily="34" charset="0"/>
              <a:buChar char="•"/>
            </a:pPr>
            <a:endParaRPr lang="tr-TR" dirty="0" smtClean="0"/>
          </a:p>
          <a:p>
            <a:pPr algn="l">
              <a:buFont typeface="Arial" pitchFamily="34" charset="0"/>
              <a:buChar char="•"/>
            </a:pPr>
            <a:r>
              <a:rPr lang="tr-TR" dirty="0" smtClean="0"/>
              <a:t>Kurumun </a:t>
            </a:r>
            <a:r>
              <a:rPr lang="tr-TR" dirty="0" err="1" smtClean="0"/>
              <a:t>tarİhçesİ</a:t>
            </a:r>
            <a:endParaRPr lang="tr-TR" dirty="0" smtClean="0"/>
          </a:p>
          <a:p>
            <a:pPr algn="l">
              <a:buFont typeface="Arial" pitchFamily="34" charset="0"/>
              <a:buChar char="•"/>
            </a:pPr>
            <a:r>
              <a:rPr lang="tr-TR" dirty="0" smtClean="0"/>
              <a:t>KURUMUN </a:t>
            </a:r>
            <a:r>
              <a:rPr lang="tr-TR" dirty="0" err="1" smtClean="0"/>
              <a:t>İsmİnİn</a:t>
            </a:r>
            <a:r>
              <a:rPr lang="tr-TR" dirty="0" smtClean="0"/>
              <a:t> menşeİ</a:t>
            </a:r>
          </a:p>
          <a:p>
            <a:pPr algn="l">
              <a:buFont typeface="Arial" pitchFamily="34" charset="0"/>
              <a:buChar char="•"/>
            </a:pPr>
            <a:r>
              <a:rPr lang="tr-TR" dirty="0" smtClean="0"/>
              <a:t>KURUMUN </a:t>
            </a:r>
            <a:r>
              <a:rPr lang="tr-TR" dirty="0" err="1" smtClean="0"/>
              <a:t>öğretİm</a:t>
            </a:r>
            <a:r>
              <a:rPr lang="tr-TR" dirty="0" smtClean="0"/>
              <a:t> şeklİ</a:t>
            </a:r>
          </a:p>
          <a:p>
            <a:pPr algn="l">
              <a:buFont typeface="Arial" pitchFamily="34" charset="0"/>
              <a:buChar char="•"/>
            </a:pPr>
            <a:r>
              <a:rPr lang="tr-TR" dirty="0" smtClean="0"/>
              <a:t>Kurumda okutulan dersler</a:t>
            </a:r>
          </a:p>
          <a:p>
            <a:pPr algn="l">
              <a:buFont typeface="Arial" pitchFamily="34" charset="0"/>
              <a:buChar char="•"/>
            </a:pPr>
            <a:r>
              <a:rPr lang="tr-TR" dirty="0" smtClean="0"/>
              <a:t>KURUM MÜDÜRÜ</a:t>
            </a:r>
          </a:p>
          <a:p>
            <a:pPr algn="l">
              <a:buFont typeface="Arial" pitchFamily="34" charset="0"/>
              <a:buChar char="•"/>
            </a:pPr>
            <a:r>
              <a:rPr lang="tr-TR" dirty="0" err="1" smtClean="0"/>
              <a:t>KURUmun</a:t>
            </a:r>
            <a:r>
              <a:rPr lang="tr-TR" dirty="0" smtClean="0"/>
              <a:t> </a:t>
            </a:r>
            <a:r>
              <a:rPr lang="tr-TR" dirty="0" err="1" smtClean="0"/>
              <a:t>bİrİmlerİ</a:t>
            </a:r>
            <a:endParaRPr lang="tr-TR" dirty="0" smtClean="0"/>
          </a:p>
          <a:p>
            <a:pPr algn="l">
              <a:buFont typeface="Arial" pitchFamily="34" charset="0"/>
              <a:buChar char="•"/>
            </a:pPr>
            <a:r>
              <a:rPr lang="tr-TR" dirty="0" smtClean="0"/>
              <a:t>KURUM öğretmen </a:t>
            </a:r>
            <a:r>
              <a:rPr lang="tr-TR" dirty="0" err="1" smtClean="0"/>
              <a:t>bİlgİlerİ</a:t>
            </a:r>
            <a:endParaRPr lang="tr-TR" dirty="0" smtClean="0"/>
          </a:p>
          <a:p>
            <a:pPr algn="l">
              <a:buFont typeface="Arial" pitchFamily="34" charset="0"/>
              <a:buChar char="•"/>
            </a:pPr>
            <a:r>
              <a:rPr lang="tr-TR" dirty="0" smtClean="0"/>
              <a:t>KURUMUN </a:t>
            </a:r>
            <a:r>
              <a:rPr lang="tr-TR" dirty="0" err="1" smtClean="0"/>
              <a:t>öğrencİ</a:t>
            </a:r>
            <a:r>
              <a:rPr lang="tr-TR" dirty="0" smtClean="0"/>
              <a:t> </a:t>
            </a:r>
            <a:r>
              <a:rPr lang="tr-TR" dirty="0" err="1" smtClean="0"/>
              <a:t>Bİlgİlerİ</a:t>
            </a:r>
            <a:endParaRPr lang="tr-TR" dirty="0" smtClean="0"/>
          </a:p>
          <a:p>
            <a:pPr algn="l"/>
            <a:r>
              <a:rPr lang="tr-TR" dirty="0" smtClean="0"/>
              <a:t> </a:t>
            </a:r>
          </a:p>
        </p:txBody>
      </p:sp>
      <p:sp>
        <p:nvSpPr>
          <p:cNvPr id="3" name="2 Başlık"/>
          <p:cNvSpPr>
            <a:spLocks noGrp="1"/>
          </p:cNvSpPr>
          <p:nvPr>
            <p:ph type="title"/>
          </p:nvPr>
        </p:nvSpPr>
        <p:spPr/>
        <p:txBody>
          <a:bodyPr/>
          <a:lstStyle/>
          <a:p>
            <a:r>
              <a:rPr lang="tr-TR" dirty="0" smtClean="0"/>
              <a:t>2.BÖLÜM</a:t>
            </a:r>
            <a:br>
              <a:rPr lang="tr-TR" dirty="0" smtClean="0"/>
            </a:b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2713</TotalTime>
  <Words>2333</Words>
  <Application>Microsoft Office PowerPoint</Application>
  <PresentationFormat>Ekran Gösterisi (4:3)</PresentationFormat>
  <Paragraphs>594</Paragraphs>
  <Slides>31</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31</vt:i4>
      </vt:variant>
    </vt:vector>
  </HeadingPairs>
  <TitlesOfParts>
    <vt:vector size="33" baseType="lpstr">
      <vt:lpstr>Kent</vt:lpstr>
      <vt:lpstr>Çalışma Sayfası</vt:lpstr>
      <vt:lpstr>NİŞANTAŞI  NURİ AKIN ANADOLU LİSESİ  2015-2016  EĞİTİM-ÖĞRETİM YILI BRİFİNG DOSYASI  </vt:lpstr>
      <vt:lpstr>Slayt 2</vt:lpstr>
      <vt:lpstr>Slayt 3</vt:lpstr>
      <vt:lpstr>Slayt 4</vt:lpstr>
      <vt:lpstr>1.BÖLÜM </vt:lpstr>
      <vt:lpstr>Slayt 6</vt:lpstr>
      <vt:lpstr>Slayt 7</vt:lpstr>
      <vt:lpstr>Slayt 8</vt:lpstr>
      <vt:lpstr>2.BÖLÜM </vt:lpstr>
      <vt:lpstr>Slayt 10</vt:lpstr>
      <vt:lpstr>Slayt 11</vt:lpstr>
      <vt:lpstr>Kurumda Okutulan Dersler 9.Sınıflar</vt:lpstr>
      <vt:lpstr>Kurumda Okutulan Dersler 10.Sınıflar</vt:lpstr>
      <vt:lpstr>Kurumda Okutulan Dersler 11.Sınıflar</vt:lpstr>
      <vt:lpstr>Kurumda Okutulan Dersler 12.Sınıflar</vt:lpstr>
      <vt:lpstr>Slayt 16</vt:lpstr>
      <vt:lpstr>Slayt 17</vt:lpstr>
      <vt:lpstr>Slayt 18</vt:lpstr>
      <vt:lpstr>Slayt 19</vt:lpstr>
      <vt:lpstr>Slayt 20</vt:lpstr>
      <vt:lpstr>Slayt 21</vt:lpstr>
      <vt:lpstr>3.BÖLÜM </vt:lpstr>
      <vt:lpstr>Slayt 23</vt:lpstr>
      <vt:lpstr>Slayt 24</vt:lpstr>
      <vt:lpstr> </vt:lpstr>
      <vt:lpstr>  </vt:lpstr>
      <vt:lpstr>Slayt 27</vt:lpstr>
      <vt:lpstr>Slayt 28</vt:lpstr>
      <vt:lpstr>Slayt 29</vt:lpstr>
      <vt:lpstr>Slayt 30</vt:lpstr>
      <vt:lpstr>Slayt 31</vt:lpstr>
    </vt:vector>
  </TitlesOfParts>
  <Company>ATA-GROUP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saffettin</dc:creator>
  <cp:lastModifiedBy>sebahattin</cp:lastModifiedBy>
  <cp:revision>101</cp:revision>
  <dcterms:created xsi:type="dcterms:W3CDTF">2014-07-11T07:37:08Z</dcterms:created>
  <dcterms:modified xsi:type="dcterms:W3CDTF">2015-12-23T14:24:09Z</dcterms:modified>
</cp:coreProperties>
</file>