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6" r:id="rId26"/>
    <p:sldId id="287" r:id="rId27"/>
    <p:sldId id="288" r:id="rId28"/>
    <p:sldId id="282" r:id="rId29"/>
    <p:sldId id="283" r:id="rId30"/>
    <p:sldId id="284" r:id="rId31"/>
    <p:sldId id="289" r:id="rId32"/>
    <p:sldId id="285" r:id="rId33"/>
  </p:sldIdLst>
  <p:sldSz cx="6858000" cy="9144000" type="screen4x3"/>
  <p:notesSz cx="6761163" cy="99425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1" d="100"/>
          <a:sy n="51" d="100"/>
        </p:scale>
        <p:origin x="-2292" y="-90"/>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14 Dikdörtgen"/>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6743700" y="4064"/>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6858000" cy="3352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09728" y="852220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Alt Başlık"/>
          <p:cNvSpPr>
            <a:spLocks noGrp="1"/>
          </p:cNvSpPr>
          <p:nvPr>
            <p:ph type="subTitle" idx="1"/>
          </p:nvPr>
        </p:nvSpPr>
        <p:spPr>
          <a:xfrm>
            <a:off x="1028700" y="3759200"/>
            <a:ext cx="4800600" cy="23368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CCAFD28E-1B69-4479-B800-8813077486F6}" type="datetimeFigureOut">
              <a:rPr lang="tr-TR" smtClean="0"/>
              <a:pPr/>
              <a:t>14.02.2020</a:t>
            </a:fld>
            <a:endParaRPr lang="tr-TR"/>
          </a:p>
        </p:txBody>
      </p:sp>
      <p:sp>
        <p:nvSpPr>
          <p:cNvPr id="17" name="16 Altbilgi Yer Tutucusu"/>
          <p:cNvSpPr>
            <a:spLocks noGrp="1"/>
          </p:cNvSpPr>
          <p:nvPr>
            <p:ph type="ftr" sz="quarter" idx="11"/>
          </p:nvPr>
        </p:nvSpPr>
        <p:spPr/>
        <p:txBody>
          <a:bodyPr/>
          <a:lstStyle/>
          <a:p>
            <a:endParaRPr lang="tr-TR"/>
          </a:p>
        </p:txBody>
      </p:sp>
      <p:sp>
        <p:nvSpPr>
          <p:cNvPr id="7" name="6 Düz Bağlayıcı"/>
          <p:cNvSpPr>
            <a:spLocks noChangeShapeType="1"/>
          </p:cNvSpPr>
          <p:nvPr/>
        </p:nvSpPr>
        <p:spPr bwMode="auto">
          <a:xfrm>
            <a:off x="116586" y="3226816"/>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auto">
          <a:xfrm>
            <a:off x="114300" y="203200"/>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Oval"/>
          <p:cNvSpPr/>
          <p:nvPr/>
        </p:nvSpPr>
        <p:spPr>
          <a:xfrm>
            <a:off x="3200400" y="2820416"/>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Oval"/>
          <p:cNvSpPr/>
          <p:nvPr/>
        </p:nvSpPr>
        <p:spPr>
          <a:xfrm>
            <a:off x="3271266" y="2946400"/>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Slayt Numarası Yer Tutucusu"/>
          <p:cNvSpPr>
            <a:spLocks noGrp="1"/>
          </p:cNvSpPr>
          <p:nvPr>
            <p:ph type="sldNum" sz="quarter" idx="12"/>
          </p:nvPr>
        </p:nvSpPr>
        <p:spPr>
          <a:xfrm>
            <a:off x="3257550" y="2932601"/>
            <a:ext cx="342900" cy="588433"/>
          </a:xfrm>
        </p:spPr>
        <p:txBody>
          <a:bodyPr/>
          <a:lstStyle>
            <a:lvl1pPr>
              <a:defRPr>
                <a:solidFill>
                  <a:schemeClr val="accent3">
                    <a:shade val="75000"/>
                  </a:schemeClr>
                </a:solidFill>
              </a:defRPr>
            </a:lvl1pPr>
          </a:lstStyle>
          <a:p>
            <a:fld id="{E6E5FF99-3E90-4E1C-82BF-EE0DE276B78B}" type="slidenum">
              <a:rPr lang="tr-TR" smtClean="0"/>
              <a:pPr/>
              <a:t>‹#›</a:t>
            </a:fld>
            <a:endParaRPr lang="tr-TR"/>
          </a:p>
        </p:txBody>
      </p:sp>
      <p:sp>
        <p:nvSpPr>
          <p:cNvPr id="8" name="7 Başlık"/>
          <p:cNvSpPr>
            <a:spLocks noGrp="1"/>
          </p:cNvSpPr>
          <p:nvPr>
            <p:ph type="ctrTitle"/>
          </p:nvPr>
        </p:nvSpPr>
        <p:spPr>
          <a:xfrm>
            <a:off x="514350" y="508000"/>
            <a:ext cx="5829300" cy="23368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CAFD28E-1B69-4479-B800-8813077486F6}" type="datetimeFigureOut">
              <a:rPr lang="tr-TR" smtClean="0"/>
              <a:pPr/>
              <a:t>14.02.2020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6E5FF99-3E90-4E1C-82BF-EE0DE276B78B}"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5257800" y="0"/>
            <a:ext cx="16002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6858000" cy="20726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a:spLocks noChangeArrowheads="1"/>
          </p:cNvSpPr>
          <p:nvPr/>
        </p:nvSpPr>
        <p:spPr bwMode="auto">
          <a:xfrm>
            <a:off x="109728" y="852220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Düz Bağlayıcı"/>
          <p:cNvSpPr>
            <a:spLocks noChangeShapeType="1"/>
          </p:cNvSpPr>
          <p:nvPr/>
        </p:nvSpPr>
        <p:spPr bwMode="auto">
          <a:xfrm rot="5400000">
            <a:off x="1194816" y="4370832"/>
            <a:ext cx="8327136"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Oval"/>
          <p:cNvSpPr/>
          <p:nvPr/>
        </p:nvSpPr>
        <p:spPr>
          <a:xfrm>
            <a:off x="5129784" y="3901017"/>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5200650" y="4027001"/>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5186934" y="4013202"/>
            <a:ext cx="342900" cy="588433"/>
          </a:xfrm>
        </p:spPr>
        <p:txBody>
          <a:bodyPr/>
          <a:lstStyle/>
          <a:p>
            <a:fld id="{E6E5FF99-3E90-4E1C-82BF-EE0DE276B78B}" type="slidenum">
              <a:rPr lang="tr-TR" smtClean="0"/>
              <a:pPr/>
              <a:t>‹#›</a:t>
            </a:fld>
            <a:endParaRPr lang="tr-TR"/>
          </a:p>
        </p:txBody>
      </p:sp>
      <p:sp>
        <p:nvSpPr>
          <p:cNvPr id="3" name="2 Dikey Metin Yer Tutucusu"/>
          <p:cNvSpPr>
            <a:spLocks noGrp="1"/>
          </p:cNvSpPr>
          <p:nvPr>
            <p:ph type="body" orient="vert" idx="1"/>
          </p:nvPr>
        </p:nvSpPr>
        <p:spPr>
          <a:xfrm>
            <a:off x="228600" y="406400"/>
            <a:ext cx="4914900" cy="7761821"/>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CAFD28E-1B69-4479-B800-8813077486F6}" type="datetimeFigureOut">
              <a:rPr lang="tr-TR" smtClean="0"/>
              <a:pPr/>
              <a:t>14.02.2020</a:t>
            </a:fld>
            <a:endParaRPr lang="tr-TR"/>
          </a:p>
        </p:txBody>
      </p:sp>
      <p:sp>
        <p:nvSpPr>
          <p:cNvPr id="5" name="4 Altbilgi Yer Tutucusu"/>
          <p:cNvSpPr>
            <a:spLocks noGrp="1"/>
          </p:cNvSpPr>
          <p:nvPr>
            <p:ph type="ftr" sz="quarter" idx="11"/>
          </p:nvPr>
        </p:nvSpPr>
        <p:spPr/>
        <p:txBody>
          <a:bodyPr/>
          <a:lstStyle/>
          <a:p>
            <a:endParaRPr lang="tr-TR"/>
          </a:p>
        </p:txBody>
      </p:sp>
      <p:sp>
        <p:nvSpPr>
          <p:cNvPr id="2" name="1 Dikey Başlık"/>
          <p:cNvSpPr>
            <a:spLocks noGrp="1"/>
          </p:cNvSpPr>
          <p:nvPr>
            <p:ph type="title" orient="vert"/>
          </p:nvPr>
        </p:nvSpPr>
        <p:spPr>
          <a:xfrm>
            <a:off x="5543550" y="406402"/>
            <a:ext cx="1085850" cy="7802033"/>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CCAFD28E-1B69-4479-B800-8813077486F6}" type="datetimeFigureOut">
              <a:rPr lang="tr-TR" smtClean="0"/>
              <a:pPr/>
              <a:t>14.02.2020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3271266" y="1368497"/>
            <a:ext cx="342900" cy="588433"/>
          </a:xfrm>
        </p:spPr>
        <p:txBody>
          <a:bodyPr/>
          <a:lstStyle/>
          <a:p>
            <a:fld id="{E6E5FF99-3E90-4E1C-82BF-EE0DE276B78B}" type="slidenum">
              <a:rPr lang="tr-TR" smtClean="0"/>
              <a:pPr/>
              <a:t>‹#›</a:t>
            </a:fld>
            <a:endParaRPr lang="tr-TR"/>
          </a:p>
        </p:txBody>
      </p:sp>
      <p:sp>
        <p:nvSpPr>
          <p:cNvPr id="8" name="7 İçerik Yer Tutucusu"/>
          <p:cNvSpPr>
            <a:spLocks noGrp="1"/>
          </p:cNvSpPr>
          <p:nvPr>
            <p:ph sz="quarter" idx="1"/>
          </p:nvPr>
        </p:nvSpPr>
        <p:spPr>
          <a:xfrm>
            <a:off x="226314" y="2036064"/>
            <a:ext cx="6377940" cy="6096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6743700" y="2540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114300" y="3048000"/>
            <a:ext cx="6624828" cy="406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16586" y="189803"/>
            <a:ext cx="6624828" cy="2852928"/>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1026319" y="3657601"/>
            <a:ext cx="4860131" cy="2230967"/>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12 Dikdörtgen"/>
          <p:cNvSpPr>
            <a:spLocks noChangeArrowheads="1"/>
          </p:cNvSpPr>
          <p:nvPr/>
        </p:nvSpPr>
        <p:spPr bwMode="auto">
          <a:xfrm>
            <a:off x="109728" y="852220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Dikdörtgen"/>
          <p:cNvSpPr>
            <a:spLocks noChangeArrowheads="1"/>
          </p:cNvSpPr>
          <p:nvPr/>
        </p:nvSpPr>
        <p:spPr bwMode="auto">
          <a:xfrm>
            <a:off x="114300" y="203200"/>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Altbilgi Yer Tutucusu"/>
          <p:cNvSpPr>
            <a:spLocks noGrp="1"/>
          </p:cNvSpPr>
          <p:nvPr>
            <p:ph type="ftr" sz="quarter" idx="11"/>
          </p:nvPr>
        </p:nvSpPr>
        <p:spPr/>
        <p:txBody>
          <a:bodyPr/>
          <a:lstStyle/>
          <a:p>
            <a:endParaRPr lang="tr-TR"/>
          </a:p>
        </p:txBody>
      </p:sp>
      <p:sp>
        <p:nvSpPr>
          <p:cNvPr id="4" name="3 Veri Yer Tutucusu"/>
          <p:cNvSpPr>
            <a:spLocks noGrp="1"/>
          </p:cNvSpPr>
          <p:nvPr>
            <p:ph type="dt" sz="half" idx="10"/>
          </p:nvPr>
        </p:nvSpPr>
        <p:spPr/>
        <p:txBody>
          <a:bodyPr/>
          <a:lstStyle/>
          <a:p>
            <a:fld id="{CCAFD28E-1B69-4479-B800-8813077486F6}" type="datetimeFigureOut">
              <a:rPr lang="tr-TR" smtClean="0"/>
              <a:pPr/>
              <a:t>14.02.2020</a:t>
            </a:fld>
            <a:endParaRPr lang="tr-TR"/>
          </a:p>
        </p:txBody>
      </p:sp>
      <p:sp>
        <p:nvSpPr>
          <p:cNvPr id="8" name="7 Düz Bağlayıcı"/>
          <p:cNvSpPr>
            <a:spLocks noChangeShapeType="1"/>
          </p:cNvSpPr>
          <p:nvPr/>
        </p:nvSpPr>
        <p:spPr bwMode="auto">
          <a:xfrm>
            <a:off x="114300" y="325120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Oval"/>
          <p:cNvSpPr/>
          <p:nvPr/>
        </p:nvSpPr>
        <p:spPr>
          <a:xfrm>
            <a:off x="3200400" y="2820416"/>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3271266" y="2946400"/>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3257550" y="2932601"/>
            <a:ext cx="342900" cy="588433"/>
          </a:xfrm>
        </p:spPr>
        <p:txBody>
          <a:bodyPr/>
          <a:lstStyle>
            <a:lvl1pPr>
              <a:defRPr>
                <a:solidFill>
                  <a:schemeClr val="accent3">
                    <a:shade val="75000"/>
                  </a:schemeClr>
                </a:solidFill>
              </a:defRPr>
            </a:lvl1pPr>
          </a:lstStyle>
          <a:p>
            <a:fld id="{E6E5FF99-3E90-4E1C-82BF-EE0DE276B78B}" type="slidenum">
              <a:rPr lang="tr-TR" smtClean="0"/>
              <a:pPr/>
              <a:t>‹#›</a:t>
            </a:fld>
            <a:endParaRPr lang="tr-TR"/>
          </a:p>
        </p:txBody>
      </p:sp>
      <p:sp>
        <p:nvSpPr>
          <p:cNvPr id="2" name="1 Başlık"/>
          <p:cNvSpPr>
            <a:spLocks noGrp="1"/>
          </p:cNvSpPr>
          <p:nvPr>
            <p:ph type="title"/>
          </p:nvPr>
        </p:nvSpPr>
        <p:spPr>
          <a:xfrm>
            <a:off x="541735" y="711200"/>
            <a:ext cx="5829300" cy="2032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6314" y="304800"/>
            <a:ext cx="6400800" cy="1011936"/>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a:xfrm>
            <a:off x="4343400" y="8546592"/>
            <a:ext cx="2283714" cy="487680"/>
          </a:xfrm>
        </p:spPr>
        <p:txBody>
          <a:bodyPr/>
          <a:lstStyle/>
          <a:p>
            <a:fld id="{CCAFD28E-1B69-4479-B800-8813077486F6}" type="datetimeFigureOut">
              <a:rPr lang="tr-TR" smtClean="0"/>
              <a:pPr/>
              <a:t>14.02.2020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6E5FF99-3E90-4E1C-82BF-EE0DE276B78B}" type="slidenum">
              <a:rPr lang="tr-TR" smtClean="0"/>
              <a:pPr/>
              <a:t>‹#›</a:t>
            </a:fld>
            <a:endParaRPr lang="tr-TR"/>
          </a:p>
        </p:txBody>
      </p:sp>
      <p:sp>
        <p:nvSpPr>
          <p:cNvPr id="8" name="7 Düz Bağlayıcı"/>
          <p:cNvSpPr>
            <a:spLocks noChangeShapeType="1"/>
          </p:cNvSpPr>
          <p:nvPr/>
        </p:nvSpPr>
        <p:spPr bwMode="auto">
          <a:xfrm flipV="1">
            <a:off x="3422310" y="2100870"/>
            <a:ext cx="6691" cy="6426076"/>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İçerik Yer Tutucusu"/>
          <p:cNvSpPr>
            <a:spLocks noGrp="1"/>
          </p:cNvSpPr>
          <p:nvPr>
            <p:ph sz="half" idx="1"/>
          </p:nvPr>
        </p:nvSpPr>
        <p:spPr>
          <a:xfrm>
            <a:off x="226314" y="1828800"/>
            <a:ext cx="3028950" cy="6242304"/>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İçerik Yer Tutucusu"/>
          <p:cNvSpPr>
            <a:spLocks noGrp="1"/>
          </p:cNvSpPr>
          <p:nvPr>
            <p:ph sz="half" idx="2"/>
          </p:nvPr>
        </p:nvSpPr>
        <p:spPr>
          <a:xfrm>
            <a:off x="3600450" y="1828800"/>
            <a:ext cx="3028950" cy="6242304"/>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flipV="1">
            <a:off x="3429000" y="2933700"/>
            <a:ext cx="0" cy="5583936"/>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Dikdörtgen"/>
          <p:cNvSpPr>
            <a:spLocks noChangeArrowheads="1"/>
          </p:cNvSpPr>
          <p:nvPr/>
        </p:nvSpPr>
        <p:spPr bwMode="white">
          <a:xfrm>
            <a:off x="0" y="0"/>
            <a:ext cx="6858000" cy="1930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Dikdörtgen"/>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Dikdörtgen"/>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p:nvPr/>
        </p:nvSpPr>
        <p:spPr>
          <a:xfrm>
            <a:off x="114300" y="1828800"/>
            <a:ext cx="6624828" cy="1219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a:spLocks noChangeArrowheads="1"/>
          </p:cNvSpPr>
          <p:nvPr/>
        </p:nvSpPr>
        <p:spPr bwMode="auto">
          <a:xfrm>
            <a:off x="109442" y="8522208"/>
            <a:ext cx="6624828" cy="41452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226314" y="2032000"/>
            <a:ext cx="3030141" cy="977299"/>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3593498" y="2032000"/>
            <a:ext cx="3031331" cy="97536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CCAFD28E-1B69-4479-B800-8813077486F6}" type="datetimeFigureOut">
              <a:rPr lang="tr-TR" smtClean="0"/>
              <a:pPr/>
              <a:t>14.02.2020</a:t>
            </a:fld>
            <a:endParaRPr lang="tr-TR"/>
          </a:p>
        </p:txBody>
      </p:sp>
      <p:sp>
        <p:nvSpPr>
          <p:cNvPr id="8" name="7 Altbilgi Yer Tutucusu"/>
          <p:cNvSpPr>
            <a:spLocks noGrp="1"/>
          </p:cNvSpPr>
          <p:nvPr>
            <p:ph type="ftr" sz="quarter" idx="11"/>
          </p:nvPr>
        </p:nvSpPr>
        <p:spPr>
          <a:xfrm>
            <a:off x="228600" y="8546592"/>
            <a:ext cx="2686050" cy="487680"/>
          </a:xfrm>
        </p:spPr>
        <p:txBody>
          <a:bodyPr/>
          <a:lstStyle/>
          <a:p>
            <a:endParaRPr lang="tr-TR"/>
          </a:p>
        </p:txBody>
      </p:sp>
      <p:sp>
        <p:nvSpPr>
          <p:cNvPr id="15" name="14 Düz Bağlayıcı"/>
          <p:cNvSpPr>
            <a:spLocks noChangeShapeType="1"/>
          </p:cNvSpPr>
          <p:nvPr/>
        </p:nvSpPr>
        <p:spPr bwMode="auto">
          <a:xfrm>
            <a:off x="114300" y="170688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İçerik Yer Tutucusu"/>
          <p:cNvSpPr>
            <a:spLocks noGrp="1"/>
          </p:cNvSpPr>
          <p:nvPr>
            <p:ph sz="quarter" idx="2"/>
          </p:nvPr>
        </p:nvSpPr>
        <p:spPr>
          <a:xfrm>
            <a:off x="226314" y="3295178"/>
            <a:ext cx="3031236" cy="5091205"/>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İçerik Yer Tutucusu"/>
          <p:cNvSpPr>
            <a:spLocks noGrp="1"/>
          </p:cNvSpPr>
          <p:nvPr>
            <p:ph sz="quarter" idx="4"/>
          </p:nvPr>
        </p:nvSpPr>
        <p:spPr>
          <a:xfrm>
            <a:off x="3600450" y="3295177"/>
            <a:ext cx="3028950" cy="5096256"/>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Oval"/>
          <p:cNvSpPr/>
          <p:nvPr/>
        </p:nvSpPr>
        <p:spPr>
          <a:xfrm>
            <a:off x="3200400" y="1274715"/>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Oval"/>
          <p:cNvSpPr/>
          <p:nvPr/>
        </p:nvSpPr>
        <p:spPr>
          <a:xfrm>
            <a:off x="3271266" y="1400699"/>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Slayt Numarası Yer Tutucusu"/>
          <p:cNvSpPr>
            <a:spLocks noGrp="1"/>
          </p:cNvSpPr>
          <p:nvPr>
            <p:ph type="sldNum" sz="quarter" idx="12"/>
          </p:nvPr>
        </p:nvSpPr>
        <p:spPr>
          <a:xfrm>
            <a:off x="3257550" y="1389889"/>
            <a:ext cx="342900" cy="588433"/>
          </a:xfrm>
        </p:spPr>
        <p:txBody>
          <a:bodyPr/>
          <a:lstStyle>
            <a:lvl1pPr algn="ctr">
              <a:defRPr/>
            </a:lvl1pPr>
          </a:lstStyle>
          <a:p>
            <a:fld id="{E6E5FF99-3E90-4E1C-82BF-EE0DE276B78B}" type="slidenum">
              <a:rPr lang="tr-TR" smtClean="0"/>
              <a:pPr/>
              <a:t>‹#›</a:t>
            </a:fld>
            <a:endParaRPr lang="tr-TR"/>
          </a:p>
        </p:txBody>
      </p:sp>
      <p:sp>
        <p:nvSpPr>
          <p:cNvPr id="23" name="22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CCAFD28E-1B69-4479-B800-8813077486F6}" type="datetimeFigureOut">
              <a:rPr lang="tr-TR" smtClean="0"/>
              <a:pPr/>
              <a:t>14.02.2020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a:xfrm>
            <a:off x="3257550" y="1381361"/>
            <a:ext cx="342900" cy="588433"/>
          </a:xfrm>
        </p:spPr>
        <p:txBody>
          <a:bodyPr/>
          <a:lstStyle/>
          <a:p>
            <a:fld id="{E6E5FF99-3E90-4E1C-82BF-EE0DE276B78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0" y="0"/>
            <a:ext cx="6858000" cy="20726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Dikdörtgen"/>
          <p:cNvSpPr>
            <a:spLocks noChangeArrowheads="1"/>
          </p:cNvSpPr>
          <p:nvPr/>
        </p:nvSpPr>
        <p:spPr bwMode="auto">
          <a:xfrm>
            <a:off x="109728" y="852220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Dikdörtgen"/>
          <p:cNvSpPr>
            <a:spLocks noChangeArrowheads="1"/>
          </p:cNvSpPr>
          <p:nvPr/>
        </p:nvSpPr>
        <p:spPr bwMode="auto">
          <a:xfrm>
            <a:off x="114300" y="211328"/>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Veri Yer Tutucusu"/>
          <p:cNvSpPr>
            <a:spLocks noGrp="1"/>
          </p:cNvSpPr>
          <p:nvPr>
            <p:ph type="dt" sz="half" idx="10"/>
          </p:nvPr>
        </p:nvSpPr>
        <p:spPr/>
        <p:txBody>
          <a:bodyPr/>
          <a:lstStyle/>
          <a:p>
            <a:fld id="{CCAFD28E-1B69-4479-B800-8813077486F6}" type="datetimeFigureOut">
              <a:rPr lang="tr-TR" smtClean="0"/>
              <a:pPr/>
              <a:t>14.02.2020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3200400" y="8432800"/>
            <a:ext cx="457200" cy="588432"/>
          </a:xfrm>
        </p:spPr>
        <p:txBody>
          <a:bodyPr/>
          <a:lstStyle>
            <a:lvl1pPr>
              <a:defRPr>
                <a:solidFill>
                  <a:srgbClr val="FFFFFF"/>
                </a:solidFill>
              </a:defRPr>
            </a:lvl1pPr>
          </a:lstStyle>
          <a:p>
            <a:fld id="{E6E5FF99-3E90-4E1C-82BF-EE0DE276B78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18 Dikdörtgen"/>
          <p:cNvSpPr>
            <a:spLocks noChangeArrowheads="1"/>
          </p:cNvSpPr>
          <p:nvPr/>
        </p:nvSpPr>
        <p:spPr bwMode="auto">
          <a:xfrm>
            <a:off x="114300" y="203200"/>
            <a:ext cx="6624828" cy="4064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6858000" cy="15849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Dikdörtgen"/>
          <p:cNvSpPr/>
          <p:nvPr/>
        </p:nvSpPr>
        <p:spPr>
          <a:xfrm>
            <a:off x="114300" y="812800"/>
            <a:ext cx="2057400" cy="7823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285750" y="1219200"/>
            <a:ext cx="1771650" cy="13208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285750" y="2641601"/>
            <a:ext cx="1771650" cy="5526617"/>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ikdörtgen"/>
          <p:cNvSpPr>
            <a:spLocks noChangeArrowheads="1"/>
          </p:cNvSpPr>
          <p:nvPr/>
        </p:nvSpPr>
        <p:spPr bwMode="auto">
          <a:xfrm>
            <a:off x="114300" y="203200"/>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Düz Bağlayıcı"/>
          <p:cNvSpPr>
            <a:spLocks noChangeShapeType="1"/>
          </p:cNvSpPr>
          <p:nvPr/>
        </p:nvSpPr>
        <p:spPr bwMode="auto">
          <a:xfrm>
            <a:off x="114300" y="71120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İçerik Yer Tutucusu"/>
          <p:cNvSpPr>
            <a:spLocks noGrp="1"/>
          </p:cNvSpPr>
          <p:nvPr>
            <p:ph sz="quarter" idx="1"/>
          </p:nvPr>
        </p:nvSpPr>
        <p:spPr>
          <a:xfrm>
            <a:off x="2343150" y="914400"/>
            <a:ext cx="4229100" cy="7213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Oval"/>
          <p:cNvSpPr/>
          <p:nvPr/>
        </p:nvSpPr>
        <p:spPr>
          <a:xfrm>
            <a:off x="971550" y="304800"/>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1042416" y="430784"/>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028700" y="416985"/>
            <a:ext cx="342900" cy="588433"/>
          </a:xfrm>
        </p:spPr>
        <p:txBody>
          <a:bodyPr/>
          <a:lstStyle>
            <a:lvl1pPr>
              <a:defRPr>
                <a:solidFill>
                  <a:schemeClr val="accent3">
                    <a:shade val="75000"/>
                  </a:schemeClr>
                </a:solidFill>
              </a:defRPr>
            </a:lvl1pPr>
          </a:lstStyle>
          <a:p>
            <a:fld id="{E6E5FF99-3E90-4E1C-82BF-EE0DE276B78B}" type="slidenum">
              <a:rPr lang="tr-TR" smtClean="0"/>
              <a:pPr/>
              <a:t>‹#›</a:t>
            </a:fld>
            <a:endParaRPr lang="tr-TR"/>
          </a:p>
        </p:txBody>
      </p:sp>
      <p:sp>
        <p:nvSpPr>
          <p:cNvPr id="21" name="20 Dikdörtgen"/>
          <p:cNvSpPr>
            <a:spLocks noChangeArrowheads="1"/>
          </p:cNvSpPr>
          <p:nvPr/>
        </p:nvSpPr>
        <p:spPr bwMode="auto">
          <a:xfrm>
            <a:off x="112014" y="8517847"/>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p:txBody>
          <a:bodyPr/>
          <a:lstStyle/>
          <a:p>
            <a:fld id="{CCAFD28E-1B69-4479-B800-8813077486F6}" type="datetimeFigureOut">
              <a:rPr lang="tr-TR" smtClean="0"/>
              <a:pPr/>
              <a:t>14.02.2020</a:t>
            </a:fld>
            <a:endParaRPr lang="tr-TR"/>
          </a:p>
        </p:txBody>
      </p:sp>
      <p:sp>
        <p:nvSpPr>
          <p:cNvPr id="6" name="5 Altbilgi Yer Tutucusu"/>
          <p:cNvSpPr>
            <a:spLocks noGrp="1"/>
          </p:cNvSpPr>
          <p:nvPr>
            <p:ph type="ftr" sz="quarter" idx="11"/>
          </p:nvPr>
        </p:nvSpPr>
        <p:spPr>
          <a:xfrm>
            <a:off x="226314" y="8547797"/>
            <a:ext cx="2537460" cy="48768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20 Düz Bağlayıcı"/>
          <p:cNvSpPr>
            <a:spLocks noChangeShapeType="1"/>
          </p:cNvSpPr>
          <p:nvPr/>
        </p:nvSpPr>
        <p:spPr bwMode="auto">
          <a:xfrm>
            <a:off x="114300" y="71120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Dikdörtgen"/>
          <p:cNvSpPr>
            <a:spLocks noChangeArrowheads="1"/>
          </p:cNvSpPr>
          <p:nvPr/>
        </p:nvSpPr>
        <p:spPr bwMode="auto">
          <a:xfrm>
            <a:off x="114300" y="203200"/>
            <a:ext cx="6624828" cy="40233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p:nvPr/>
        </p:nvSpPr>
        <p:spPr>
          <a:xfrm>
            <a:off x="114300" y="812800"/>
            <a:ext cx="2057400" cy="7823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Dikdörtgen"/>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Oval"/>
          <p:cNvSpPr/>
          <p:nvPr/>
        </p:nvSpPr>
        <p:spPr>
          <a:xfrm>
            <a:off x="971550" y="304800"/>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Oval"/>
          <p:cNvSpPr/>
          <p:nvPr/>
        </p:nvSpPr>
        <p:spPr>
          <a:xfrm>
            <a:off x="1042416" y="430784"/>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028700" y="416985"/>
            <a:ext cx="342900" cy="588433"/>
          </a:xfrm>
        </p:spPr>
        <p:txBody>
          <a:bodyPr/>
          <a:lstStyle/>
          <a:p>
            <a:fld id="{E6E5FF99-3E90-4E1C-82BF-EE0DE276B78B}" type="slidenum">
              <a:rPr lang="tr-TR" smtClean="0"/>
              <a:pPr/>
              <a:t>‹#›</a:t>
            </a:fld>
            <a:endParaRPr lang="tr-TR"/>
          </a:p>
        </p:txBody>
      </p:sp>
      <p:sp>
        <p:nvSpPr>
          <p:cNvPr id="2" name="1 Başlık"/>
          <p:cNvSpPr>
            <a:spLocks noGrp="1"/>
          </p:cNvSpPr>
          <p:nvPr>
            <p:ph type="title"/>
          </p:nvPr>
        </p:nvSpPr>
        <p:spPr>
          <a:xfrm>
            <a:off x="2250281" y="6705600"/>
            <a:ext cx="4400550" cy="16256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2250281" y="812800"/>
            <a:ext cx="4400550" cy="5689600"/>
          </a:xfrm>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285750" y="1320800"/>
            <a:ext cx="1828800" cy="70104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21 Dikdörtgen"/>
          <p:cNvSpPr>
            <a:spLocks noChangeArrowheads="1"/>
          </p:cNvSpPr>
          <p:nvPr/>
        </p:nvSpPr>
        <p:spPr bwMode="auto">
          <a:xfrm>
            <a:off x="112014" y="8517847"/>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a:xfrm>
            <a:off x="4341114" y="8539979"/>
            <a:ext cx="2283714" cy="487680"/>
          </a:xfrm>
        </p:spPr>
        <p:txBody>
          <a:bodyPr/>
          <a:lstStyle/>
          <a:p>
            <a:fld id="{CCAFD28E-1B69-4479-B800-8813077486F6}" type="datetimeFigureOut">
              <a:rPr lang="tr-TR" smtClean="0"/>
              <a:pPr/>
              <a:t>14.02.2020</a:t>
            </a:fld>
            <a:endParaRPr lang="tr-TR"/>
          </a:p>
        </p:txBody>
      </p:sp>
      <p:sp>
        <p:nvSpPr>
          <p:cNvPr id="6" name="5 Altbilgi Yer Tutucusu"/>
          <p:cNvSpPr>
            <a:spLocks noGrp="1"/>
          </p:cNvSpPr>
          <p:nvPr>
            <p:ph type="ftr" sz="quarter" idx="11"/>
          </p:nvPr>
        </p:nvSpPr>
        <p:spPr>
          <a:xfrm>
            <a:off x="226314" y="8547797"/>
            <a:ext cx="2688336" cy="487680"/>
          </a:xfrm>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1"/>
            <a:ext cx="6858000" cy="18578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auto">
          <a:xfrm>
            <a:off x="112014" y="8517847"/>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Veri Yer Tutucusu"/>
          <p:cNvSpPr>
            <a:spLocks noGrp="1"/>
          </p:cNvSpPr>
          <p:nvPr>
            <p:ph type="dt" sz="half" idx="2"/>
          </p:nvPr>
        </p:nvSpPr>
        <p:spPr>
          <a:xfrm>
            <a:off x="4343400" y="8539979"/>
            <a:ext cx="2283714" cy="487680"/>
          </a:xfrm>
          <a:prstGeom prst="rect">
            <a:avLst/>
          </a:prstGeom>
        </p:spPr>
        <p:txBody>
          <a:bodyPr vert="horz"/>
          <a:lstStyle>
            <a:lvl1pPr algn="r" eaLnBrk="1" latinLnBrk="0" hangingPunct="1">
              <a:defRPr kumimoji="0" sz="1400">
                <a:solidFill>
                  <a:srgbClr val="FFFFFF"/>
                </a:solidFill>
              </a:defRPr>
            </a:lvl1pPr>
          </a:lstStyle>
          <a:p>
            <a:fld id="{CCAFD28E-1B69-4479-B800-8813077486F6}" type="datetimeFigureOut">
              <a:rPr lang="tr-TR" smtClean="0"/>
              <a:pPr/>
              <a:t>14.02.2020</a:t>
            </a:fld>
            <a:endParaRPr lang="tr-TR"/>
          </a:p>
        </p:txBody>
      </p:sp>
      <p:sp>
        <p:nvSpPr>
          <p:cNvPr id="3" name="2 Altbilgi Yer Tutucusu"/>
          <p:cNvSpPr>
            <a:spLocks noGrp="1"/>
          </p:cNvSpPr>
          <p:nvPr>
            <p:ph type="ftr" sz="quarter" idx="3"/>
          </p:nvPr>
        </p:nvSpPr>
        <p:spPr>
          <a:xfrm>
            <a:off x="228600" y="8547797"/>
            <a:ext cx="2686050" cy="48768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7 Dikdörtgen"/>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Düz Bağlayıcı"/>
          <p:cNvSpPr>
            <a:spLocks noChangeShapeType="1"/>
          </p:cNvSpPr>
          <p:nvPr/>
        </p:nvSpPr>
        <p:spPr bwMode="auto">
          <a:xfrm>
            <a:off x="114300" y="1702324"/>
            <a:ext cx="6624828"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Oval"/>
          <p:cNvSpPr/>
          <p:nvPr/>
        </p:nvSpPr>
        <p:spPr>
          <a:xfrm>
            <a:off x="3200400" y="1274715"/>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3271266" y="1400699"/>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3257550" y="1386900"/>
            <a:ext cx="342900" cy="588433"/>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6E5FF99-3E90-4E1C-82BF-EE0DE276B78B}" type="slidenum">
              <a:rPr lang="tr-TR" smtClean="0"/>
              <a:pPr/>
              <a:t>‹#›</a:t>
            </a:fld>
            <a:endParaRPr lang="tr-TR"/>
          </a:p>
        </p:txBody>
      </p:sp>
      <p:sp>
        <p:nvSpPr>
          <p:cNvPr id="22" name="21 Başlık Yer Tutucusu"/>
          <p:cNvSpPr>
            <a:spLocks noGrp="1"/>
          </p:cNvSpPr>
          <p:nvPr>
            <p:ph type="title"/>
          </p:nvPr>
        </p:nvSpPr>
        <p:spPr>
          <a:xfrm>
            <a:off x="226314" y="304800"/>
            <a:ext cx="6400800" cy="1011936"/>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26314" y="2032000"/>
            <a:ext cx="6400800" cy="6132576"/>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Office_Excel__al__ma_Sayfas_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Office_Excel__al__ma_Sayfas_2.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Office_Excel__al__ma_Sayfas_3.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Office_Excel__al__ma_Sayfas_4.xls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gif"/><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gif"/><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8.jpeg"/><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4.gif"/><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964161@meb.k12.tr" TargetMode="External"/><Relationship Id="rId2" Type="http://schemas.openxmlformats.org/officeDocument/2006/relationships/hyperlink" Target="http://www.nuriakin.meb.k12.tr/" TargetMode="External"/><Relationship Id="rId1" Type="http://schemas.openxmlformats.org/officeDocument/2006/relationships/slideLayout" Target="../slideLayouts/slideLayout8.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2348880" y="4788024"/>
            <a:ext cx="4320480" cy="3672408"/>
          </a:xfrm>
        </p:spPr>
        <p:txBody>
          <a:bodyPr/>
          <a:lstStyle/>
          <a:p>
            <a:pPr algn="ctr"/>
            <a:r>
              <a:rPr lang="tr-TR" sz="2800" dirty="0" smtClean="0">
                <a:solidFill>
                  <a:schemeClr val="accent3">
                    <a:lumMod val="75000"/>
                  </a:schemeClr>
                </a:solidFill>
              </a:rPr>
              <a:t>NİŞANTAŞI </a:t>
            </a:r>
            <a:br>
              <a:rPr lang="tr-TR" sz="2800" dirty="0" smtClean="0">
                <a:solidFill>
                  <a:schemeClr val="accent3">
                    <a:lumMod val="75000"/>
                  </a:schemeClr>
                </a:solidFill>
              </a:rPr>
            </a:br>
            <a:r>
              <a:rPr lang="tr-TR" sz="2800" dirty="0" smtClean="0">
                <a:solidFill>
                  <a:schemeClr val="accent3">
                    <a:lumMod val="75000"/>
                  </a:schemeClr>
                </a:solidFill>
              </a:rPr>
              <a:t>NURİ AKIN ANADOLU LİSESİ</a:t>
            </a:r>
            <a:br>
              <a:rPr lang="tr-TR" sz="2800" dirty="0" smtClean="0">
                <a:solidFill>
                  <a:schemeClr val="accent3">
                    <a:lumMod val="75000"/>
                  </a:schemeClr>
                </a:solidFill>
              </a:rPr>
            </a:br>
            <a:r>
              <a:rPr lang="tr-TR" sz="2800" dirty="0" smtClean="0">
                <a:solidFill>
                  <a:schemeClr val="accent3">
                    <a:lumMod val="75000"/>
                  </a:schemeClr>
                </a:solidFill>
              </a:rPr>
              <a:t/>
            </a:r>
            <a:br>
              <a:rPr lang="tr-TR" sz="2800" dirty="0" smtClean="0">
                <a:solidFill>
                  <a:schemeClr val="accent3">
                    <a:lumMod val="75000"/>
                  </a:schemeClr>
                </a:solidFill>
              </a:rPr>
            </a:br>
            <a:r>
              <a:rPr lang="tr-TR" sz="2000" dirty="0" smtClean="0">
                <a:solidFill>
                  <a:schemeClr val="accent3">
                    <a:lumMod val="75000"/>
                  </a:schemeClr>
                </a:solidFill>
              </a:rPr>
              <a:t>2019-2020</a:t>
            </a:r>
            <a:r>
              <a:rPr lang="tr-TR" sz="2000" dirty="0" smtClean="0">
                <a:solidFill>
                  <a:schemeClr val="accent3">
                    <a:lumMod val="75000"/>
                  </a:schemeClr>
                </a:solidFill>
              </a:rPr>
              <a:t/>
            </a:r>
            <a:br>
              <a:rPr lang="tr-TR" sz="2000" dirty="0" smtClean="0">
                <a:solidFill>
                  <a:schemeClr val="accent3">
                    <a:lumMod val="75000"/>
                  </a:schemeClr>
                </a:solidFill>
              </a:rPr>
            </a:br>
            <a:r>
              <a:rPr lang="tr-TR" sz="2000" dirty="0" smtClean="0">
                <a:solidFill>
                  <a:schemeClr val="accent3">
                    <a:lumMod val="75000"/>
                  </a:schemeClr>
                </a:solidFill>
              </a:rPr>
              <a:t> EĞİTİM-ÖĞRETİM YILI</a:t>
            </a:r>
            <a:br>
              <a:rPr lang="tr-TR" sz="2000" dirty="0" smtClean="0">
                <a:solidFill>
                  <a:schemeClr val="accent3">
                    <a:lumMod val="75000"/>
                  </a:schemeClr>
                </a:solidFill>
              </a:rPr>
            </a:br>
            <a:r>
              <a:rPr lang="tr-TR" sz="2000" dirty="0" smtClean="0">
                <a:solidFill>
                  <a:schemeClr val="accent3">
                    <a:lumMod val="75000"/>
                  </a:schemeClr>
                </a:solidFill>
              </a:rPr>
              <a:t>BRİFİNG DOSYASI</a:t>
            </a:r>
            <a:br>
              <a:rPr lang="tr-TR" sz="2000" dirty="0" smtClean="0">
                <a:solidFill>
                  <a:schemeClr val="accent3">
                    <a:lumMod val="75000"/>
                  </a:schemeClr>
                </a:solidFill>
              </a:rPr>
            </a:br>
            <a:r>
              <a:rPr lang="tr-TR" dirty="0" smtClean="0">
                <a:solidFill>
                  <a:schemeClr val="accent3">
                    <a:lumMod val="75000"/>
                  </a:schemeClr>
                </a:solidFill>
              </a:rPr>
              <a:t/>
            </a:r>
            <a:br>
              <a:rPr lang="tr-TR" dirty="0" smtClean="0">
                <a:solidFill>
                  <a:schemeClr val="accent3">
                    <a:lumMod val="75000"/>
                  </a:schemeClr>
                </a:solidFill>
              </a:rPr>
            </a:br>
            <a:endParaRPr lang="tr-TR" dirty="0">
              <a:solidFill>
                <a:schemeClr val="accent3">
                  <a:lumMod val="75000"/>
                </a:schemeClr>
              </a:solidFill>
            </a:endParaRPr>
          </a:p>
        </p:txBody>
      </p:sp>
      <p:pic>
        <p:nvPicPr>
          <p:cNvPr id="7" name="6 İçerik Yer Tutucusu" descr="1040658_10151671429378891_520529671_o.jpg"/>
          <p:cNvPicPr>
            <a:picLocks noGrp="1" noChangeAspect="1"/>
          </p:cNvPicPr>
          <p:nvPr>
            <p:ph sz="quarter" idx="1"/>
          </p:nvPr>
        </p:nvPicPr>
        <p:blipFill>
          <a:blip r:embed="rId2" cstate="print"/>
          <a:stretch>
            <a:fillRect/>
          </a:stretch>
        </p:blipFill>
        <p:spPr>
          <a:xfrm>
            <a:off x="2276872" y="1043608"/>
            <a:ext cx="4392488" cy="35880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9 Resim" descr="logo-transparan.gif"/>
          <p:cNvPicPr>
            <a:picLocks noChangeAspect="1"/>
          </p:cNvPicPr>
          <p:nvPr/>
        </p:nvPicPr>
        <p:blipFill>
          <a:blip r:embed="rId3"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
        <p:nvSpPr>
          <p:cNvPr id="11" name="10 Metin Yer Tutucusu"/>
          <p:cNvSpPr>
            <a:spLocks noGrp="1"/>
          </p:cNvSpPr>
          <p:nvPr>
            <p:ph type="body" idx="2"/>
          </p:nvPr>
        </p:nvSpPr>
        <p:spPr>
          <a:xfrm>
            <a:off x="285750" y="3563888"/>
            <a:ext cx="1771650" cy="4604330"/>
          </a:xfrm>
        </p:spPr>
        <p:txBody>
          <a:bodyPr/>
          <a:lstStyle/>
          <a:p>
            <a:endParaRPr lang="tr-TR"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nvPr>
        </p:nvGraphicFramePr>
        <p:xfrm>
          <a:off x="2343150" y="914400"/>
          <a:ext cx="4229100" cy="7269520"/>
        </p:xfrm>
        <a:graphic>
          <a:graphicData uri="http://schemas.openxmlformats.org/drawingml/2006/table">
            <a:tbl>
              <a:tblPr firstRow="1" bandRow="1">
                <a:tableStyleId>{5C22544A-7EE6-4342-B048-85BDC9FD1C3A}</a:tableStyleId>
              </a:tblPr>
              <a:tblGrid>
                <a:gridCol w="4229100"/>
              </a:tblGrid>
              <a:tr h="359300">
                <a:tc>
                  <a:txBody>
                    <a:bodyPr/>
                    <a:lstStyle/>
                    <a:p>
                      <a:endParaRPr lang="tr-TR" sz="1200" b="0" dirty="0"/>
                    </a:p>
                  </a:txBody>
                  <a:tcPr/>
                </a:tc>
              </a:tr>
              <a:tr h="417980">
                <a:tc>
                  <a:txBody>
                    <a:bodyPr/>
                    <a:lstStyle/>
                    <a:p>
                      <a:pPr>
                        <a:buFont typeface="Arial" pitchFamily="34" charset="0"/>
                        <a:buChar char="•"/>
                      </a:pPr>
                      <a:r>
                        <a:rPr kumimoji="0" lang="tr-TR" sz="1200" b="0" kern="1200" dirty="0" smtClean="0">
                          <a:solidFill>
                            <a:schemeClr val="dk1"/>
                          </a:solidFill>
                          <a:latin typeface="+mn-lt"/>
                          <a:ea typeface="+mn-ea"/>
                          <a:cs typeface="+mn-cs"/>
                        </a:rPr>
                        <a:t>Kurumumuzun</a:t>
                      </a:r>
                      <a:r>
                        <a:rPr kumimoji="0" lang="tr-TR" sz="1200" b="0" kern="1200" baseline="0" dirty="0" smtClean="0">
                          <a:solidFill>
                            <a:schemeClr val="dk1"/>
                          </a:solidFill>
                          <a:latin typeface="+mn-lt"/>
                          <a:ea typeface="+mn-ea"/>
                          <a:cs typeface="+mn-cs"/>
                        </a:rPr>
                        <a:t> Tarihçesi</a:t>
                      </a:r>
                      <a:endParaRPr lang="tr-TR" sz="1200" b="0" dirty="0"/>
                    </a:p>
                  </a:txBody>
                  <a:tcPr/>
                </a:tc>
              </a:tr>
              <a:tr h="359300">
                <a:tc>
                  <a:txBody>
                    <a:bodyPr/>
                    <a:lstStyle/>
                    <a:p>
                      <a:r>
                        <a:rPr kumimoji="0" lang="tr-TR" sz="1200" kern="1200" dirty="0" smtClean="0">
                          <a:solidFill>
                            <a:schemeClr val="dk1"/>
                          </a:solidFill>
                          <a:latin typeface="+mn-lt"/>
                          <a:ea typeface="+mn-ea"/>
                          <a:cs typeface="+mn-cs"/>
                        </a:rPr>
                        <a:t>Okulumuz “Nişantaşı Erkek Sultanisi” adıyla 1914 yılında öğretime başlamıştır. 1919 yılında Nişantaşı’ndaki Fehmi Paşa konağına taşınmıştır. 1923 yılında “Nişantaşı Lisesi” adını almıştır. 1924–1925 öğretim yılında Valide Sultan Sarayına nakledilen okulumuz 1939 yılına kadar burada “Ortaokul” olarak hizmet vermiştir. Bu konağın zamanın ihtiyaçlarını karşılayamaması nedeniyle 1936 yılında aynı binanın bahçesine, bugün eski bina (A Blok) olarak tanımlanan kısmının temeli atılmış ve burası 1939–1940 Eğitim- Öğretim yılında öğretime açılmıştır. </a:t>
                      </a:r>
                    </a:p>
                    <a:p>
                      <a:r>
                        <a:rPr kumimoji="0" lang="tr-TR" sz="1200" kern="1200" dirty="0" smtClean="0">
                          <a:solidFill>
                            <a:schemeClr val="dk1"/>
                          </a:solidFill>
                          <a:latin typeface="+mn-lt"/>
                          <a:ea typeface="+mn-ea"/>
                          <a:cs typeface="+mn-cs"/>
                        </a:rPr>
                        <a:t> </a:t>
                      </a:r>
                    </a:p>
                    <a:p>
                      <a:r>
                        <a:rPr kumimoji="0" lang="tr-TR" sz="1200" kern="1200" dirty="0" smtClean="0">
                          <a:solidFill>
                            <a:schemeClr val="dk1"/>
                          </a:solidFill>
                          <a:latin typeface="+mn-lt"/>
                          <a:ea typeface="+mn-ea"/>
                          <a:cs typeface="+mn-cs"/>
                        </a:rPr>
                        <a:t>1947–1948 öğretim yılında “Nişantaşı Erkek Ortaokulu” adını alan okulumuz yoğun istek üzerine 1956–1957 öğretim yılında kız lisesine dönüştürülmüş ve “Nişantaşı Kız Lisesi” adını almıştır. Yeni binanın (B Blok) temeli 30 Ekim 1968 yılında atılmıştır. Yaklaşık 4 yıl süren çalışmalar sonunda 1972–1973 döneminde eğitim-öğretime açılmıştır. Okulumuza 1992–1993 öğretim yılında orta birinci sınıf için öğrenci alınmıştır. Kademeli olarak ortaokulun kalktığı okulumuzda 1994–1995 yılından itibaren yalnız ortaöğretim düzeyinde öğrenci yetiştirilmiştir. Okulumuzda 1997–1998 öğretim yılı öncesinde “Rüştü Akın Vakfı” tarafından başlatılan yenileme çalışmaları nedeniyle eski bina olarak tanımlanan kısmı öğretime kapatılmış, yeni binada eğitim-öğretim’e devam edilmiştir. Rüştü Akın Vakfı okulun yeni bina olarak adlandırılan bölümü ve bahçe düzenlemesini bitirdikten sonra okulumuz 1999–2000 eğitim-öğretim yılı itibari ele “Nişantaşı Nuri Akın Lisesi” adını alarak çağdaş görünümü, modern eğitim imkânları ile seçkin okullar arasındaki yerini almıştır. Okulumuz 2005–2006 Eğitim Öğretim yılında Anadolu Lisesi olarak “Nişantaşı Nuri Akın Anadolu Lisesi adını almıştır. Okulumuz halen “Nişantaşı Nuri Akın Anadolu Lisesi” adında eğitim ve öğretime devam etmektedir.</a:t>
                      </a:r>
                    </a:p>
                    <a:p>
                      <a:r>
                        <a:rPr kumimoji="0" lang="tr-TR" sz="1200" kern="1200" dirty="0" smtClean="0">
                          <a:solidFill>
                            <a:schemeClr val="dk1"/>
                          </a:solidFill>
                          <a:latin typeface="+mn-lt"/>
                          <a:ea typeface="+mn-ea"/>
                          <a:cs typeface="+mn-cs"/>
                        </a:rPr>
                        <a:t> </a:t>
                      </a:r>
                    </a:p>
                  </a:txBody>
                  <a:tcPr/>
                </a:tc>
              </a:tr>
            </a:tbl>
          </a:graphicData>
        </a:graphic>
      </p:graphicFrame>
      <p:sp>
        <p:nvSpPr>
          <p:cNvPr id="9"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Kurumun Tarihçesi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11" name="2 Metin Yer Tutucusu"/>
          <p:cNvSpPr>
            <a:spLocks noGrp="1"/>
          </p:cNvSpPr>
          <p:nvPr>
            <p:ph type="body" idx="2"/>
          </p:nvPr>
        </p:nvSpPr>
        <p:spPr>
          <a:xfrm rot="16200000">
            <a:off x="-1673656" y="5013964"/>
            <a:ext cx="5544619" cy="1348324"/>
          </a:xfrm>
        </p:spPr>
        <p:txBody>
          <a:bodyPr/>
          <a:lstStyle/>
          <a:p>
            <a:pPr algn="ctr"/>
            <a:r>
              <a:rPr lang="tr-TR" dirty="0" smtClean="0"/>
              <a:t>NİŞANTAŞI NURİ  AKIN ANADOLU LİSESİ</a:t>
            </a:r>
          </a:p>
          <a:p>
            <a:pPr algn="ctr"/>
            <a:r>
              <a:rPr lang="tr-TR" dirty="0" smtClean="0"/>
              <a:t>2019-2020EĞİTİM </a:t>
            </a:r>
            <a:r>
              <a:rPr lang="tr-TR" dirty="0" smtClean="0"/>
              <a:t>– ÖĞRETİM YILI </a:t>
            </a:r>
          </a:p>
          <a:p>
            <a:pPr algn="ctr"/>
            <a:r>
              <a:rPr lang="tr-TR" dirty="0" smtClean="0"/>
              <a:t>BRİFİNG DOSYASI</a:t>
            </a:r>
            <a:endParaRPr lang="tr-TR" dirty="0"/>
          </a:p>
        </p:txBody>
      </p:sp>
      <p:pic>
        <p:nvPicPr>
          <p:cNvPr id="12" name="11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nvPr>
        </p:nvGraphicFramePr>
        <p:xfrm>
          <a:off x="2343150" y="914400"/>
          <a:ext cx="4229100" cy="6061420"/>
        </p:xfrm>
        <a:graphic>
          <a:graphicData uri="http://schemas.openxmlformats.org/drawingml/2006/table">
            <a:tbl>
              <a:tblPr firstRow="1" bandRow="1">
                <a:tableStyleId>{5C22544A-7EE6-4342-B048-85BDC9FD1C3A}</a:tableStyleId>
              </a:tblPr>
              <a:tblGrid>
                <a:gridCol w="4229100"/>
              </a:tblGrid>
              <a:tr h="359300">
                <a:tc>
                  <a:txBody>
                    <a:bodyPr/>
                    <a:lstStyle/>
                    <a:p>
                      <a:endParaRPr lang="tr-TR" sz="1200" b="0" dirty="0"/>
                    </a:p>
                  </a:txBody>
                  <a:tcPr/>
                </a:tc>
              </a:tr>
              <a:tr h="417980">
                <a:tc>
                  <a:txBody>
                    <a:bodyPr/>
                    <a:lstStyle/>
                    <a:p>
                      <a:pPr>
                        <a:buFont typeface="Arial" pitchFamily="34" charset="0"/>
                        <a:buChar char="•"/>
                      </a:pPr>
                      <a:r>
                        <a:rPr kumimoji="0" lang="tr-TR" sz="1200" b="0" kern="1200" dirty="0" smtClean="0">
                          <a:solidFill>
                            <a:schemeClr val="dk1"/>
                          </a:solidFill>
                          <a:latin typeface="+mn-lt"/>
                          <a:ea typeface="+mn-ea"/>
                          <a:cs typeface="+mn-cs"/>
                        </a:rPr>
                        <a:t>Kurumumuzun</a:t>
                      </a:r>
                      <a:r>
                        <a:rPr kumimoji="0" lang="tr-TR" sz="1200" b="0" kern="1200" baseline="0" dirty="0" smtClean="0">
                          <a:solidFill>
                            <a:schemeClr val="dk1"/>
                          </a:solidFill>
                          <a:latin typeface="+mn-lt"/>
                          <a:ea typeface="+mn-ea"/>
                          <a:cs typeface="+mn-cs"/>
                        </a:rPr>
                        <a:t> Tarihçesi (Devamı)</a:t>
                      </a:r>
                      <a:endParaRPr lang="tr-TR" sz="1200" b="0" dirty="0"/>
                    </a:p>
                  </a:txBody>
                  <a:tcPr/>
                </a:tc>
              </a:tr>
              <a:tr h="359300">
                <a:tc>
                  <a:txBody>
                    <a:bodyPr/>
                    <a:lstStyle/>
                    <a:p>
                      <a:r>
                        <a:rPr kumimoji="0" lang="tr-TR" sz="1200" kern="1200" dirty="0" smtClean="0">
                          <a:solidFill>
                            <a:schemeClr val="dk1"/>
                          </a:solidFill>
                          <a:latin typeface="+mn-lt"/>
                          <a:ea typeface="+mn-ea"/>
                          <a:cs typeface="+mn-cs"/>
                        </a:rPr>
                        <a:t>22 Haziran 2010 -  15 Mart 2011 tarihinde İstanbul İl Özel İdaresine Bağlı İstanbul Proje Koordinasyon Birimi tarafından depreme karşı güçlendirme çalışmasına alınan okulumuz, bu süre zarfında Harbiye İlköğretim Okulunda eğitim Öğretim faaliyetlerini devam ettirmiştir.</a:t>
                      </a:r>
                    </a:p>
                    <a:p>
                      <a:r>
                        <a:rPr kumimoji="0" lang="tr-TR" sz="1200" kern="1200" dirty="0" smtClean="0">
                          <a:solidFill>
                            <a:schemeClr val="dk1"/>
                          </a:solidFill>
                          <a:latin typeface="+mn-lt"/>
                          <a:ea typeface="+mn-ea"/>
                          <a:cs typeface="+mn-cs"/>
                        </a:rPr>
                        <a:t> </a:t>
                      </a:r>
                    </a:p>
                    <a:p>
                      <a:r>
                        <a:rPr kumimoji="0" lang="tr-TR" sz="1200" kern="1200" dirty="0" smtClean="0">
                          <a:solidFill>
                            <a:schemeClr val="dk1"/>
                          </a:solidFill>
                          <a:latin typeface="+mn-lt"/>
                          <a:ea typeface="+mn-ea"/>
                          <a:cs typeface="+mn-cs"/>
                        </a:rPr>
                        <a:t>Evrensel değerlere saygılı, empati kurabilen, sorgulayan, özgüveni gelişmiş, okulundan memnun öğrenciler yetiştiren; bilim, sanat ve kültürde öncü bir eğitim kurumu olmaktır.</a:t>
                      </a:r>
                    </a:p>
                    <a:p>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Kuruma Özel Bir İsim Verilmişse Veriliş Amacı:</a:t>
                      </a:r>
                      <a:endParaRPr lang="tr-TR" sz="1200" b="0" dirty="0"/>
                    </a:p>
                  </a:txBody>
                  <a:tcPr/>
                </a:tc>
              </a:tr>
              <a:tr h="359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Okulumuz Rüştü Akın vakfı tarafından yenilenmiş ve Nişantaşı Kız Lisesi olan ismi Nişantaşı Nuri Akın Lisesi olarak değiştirilmiştir. 2005 yılından itibaren</a:t>
                      </a:r>
                      <a:r>
                        <a:rPr kumimoji="0" lang="tr-TR" sz="1200" kern="1200" baseline="0" dirty="0" smtClean="0">
                          <a:solidFill>
                            <a:schemeClr val="dk1"/>
                          </a:solidFill>
                          <a:latin typeface="+mn-lt"/>
                          <a:ea typeface="+mn-ea"/>
                          <a:cs typeface="+mn-cs"/>
                        </a:rPr>
                        <a:t> de Nişantaşı Nuri Akın Anadolu lisesi olarak eğitim öğretime devam etmektedir.</a:t>
                      </a:r>
                      <a:endParaRPr kumimoji="0" lang="tr-TR" sz="1200" kern="1200" dirty="0" smtClean="0">
                        <a:solidFill>
                          <a:schemeClr val="dk1"/>
                        </a:solidFill>
                        <a:latin typeface="+mn-lt"/>
                        <a:ea typeface="+mn-ea"/>
                        <a:cs typeface="+mn-cs"/>
                      </a:endParaRPr>
                    </a:p>
                    <a:p>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Yatılı – Gündüzlü Olma Durumu:</a:t>
                      </a:r>
                      <a:endParaRPr lang="tr-TR" sz="1200" b="0" dirty="0"/>
                    </a:p>
                  </a:txBody>
                  <a:tcPr/>
                </a:tc>
              </a:tr>
              <a:tr h="359300">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tr-TR" sz="1200" kern="1200" dirty="0" smtClean="0">
                          <a:solidFill>
                            <a:schemeClr val="dk1"/>
                          </a:solidFill>
                          <a:latin typeface="+mn-lt"/>
                          <a:ea typeface="+mn-ea"/>
                          <a:cs typeface="+mn-cs"/>
                        </a:rPr>
                        <a:t> Gündüzlü</a:t>
                      </a:r>
                    </a:p>
                    <a:p>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Öğretim Şekli:</a:t>
                      </a:r>
                      <a:endParaRPr lang="tr-TR" sz="1200" b="0" dirty="0"/>
                    </a:p>
                  </a:txBody>
                  <a:tcPr/>
                </a:tc>
              </a:tr>
              <a:tr h="359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Normal – Tam Gün</a:t>
                      </a:r>
                    </a:p>
                    <a:p>
                      <a:endParaRPr lang="tr-TR" sz="1200" b="0" dirty="0"/>
                    </a:p>
                  </a:txBody>
                  <a:tcPr/>
                </a:tc>
              </a:tr>
            </a:tbl>
          </a:graphicData>
        </a:graphic>
      </p:graphicFrame>
      <p:sp>
        <p:nvSpPr>
          <p:cNvPr id="9"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Kurumun Tarihçesi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10" name="2 Metin Yer Tutucusu"/>
          <p:cNvSpPr>
            <a:spLocks noGrp="1"/>
          </p:cNvSpPr>
          <p:nvPr>
            <p:ph type="body" idx="2"/>
          </p:nvPr>
        </p:nvSpPr>
        <p:spPr>
          <a:xfrm rot="16200000">
            <a:off x="-1673656" y="5013964"/>
            <a:ext cx="5544619" cy="1348324"/>
          </a:xfrm>
        </p:spPr>
        <p:txBody>
          <a:bodyPr/>
          <a:lstStyle/>
          <a:p>
            <a:pPr algn="ctr"/>
            <a:r>
              <a:rPr lang="tr-TR" dirty="0" smtClean="0"/>
              <a:t>NİŞANTAŞI NURİ  AKIN ANADOLU LİSESİ</a:t>
            </a:r>
          </a:p>
          <a:p>
            <a:pPr algn="ctr"/>
            <a:r>
              <a:rPr lang="tr-TR" dirty="0" smtClean="0"/>
              <a:t>2019-2020EĞİTİM </a:t>
            </a:r>
            <a:r>
              <a:rPr lang="tr-TR" dirty="0" smtClean="0"/>
              <a:t>– ÖĞRETİM YILI </a:t>
            </a:r>
          </a:p>
          <a:p>
            <a:pPr algn="ctr"/>
            <a:r>
              <a:rPr lang="tr-TR" dirty="0" smtClean="0"/>
              <a:t>BRİFİNG DOSYASI</a:t>
            </a:r>
            <a:endParaRPr lang="tr-TR" dirty="0"/>
          </a:p>
        </p:txBody>
      </p:sp>
      <p:pic>
        <p:nvPicPr>
          <p:cNvPr id="11" name="10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Kurumda Okutulan Dersler</a:t>
            </a:r>
            <a:br>
              <a:rPr lang="tr-TR" dirty="0" smtClean="0"/>
            </a:br>
            <a:r>
              <a:rPr lang="tr-TR" dirty="0" smtClean="0"/>
              <a:t>9.Sınıflar</a:t>
            </a:r>
            <a:endParaRPr lang="tr-TR" dirty="0"/>
          </a:p>
        </p:txBody>
      </p:sp>
      <p:graphicFrame>
        <p:nvGraphicFramePr>
          <p:cNvPr id="6" name="5 İçerik Yer Tutucusu"/>
          <p:cNvGraphicFramePr>
            <a:graphicFrameLocks noGrp="1"/>
          </p:cNvGraphicFramePr>
          <p:nvPr>
            <p:ph sz="quarter" idx="1"/>
          </p:nvPr>
        </p:nvGraphicFramePr>
        <p:xfrm>
          <a:off x="1889105" y="2036754"/>
          <a:ext cx="3052803" cy="6096018"/>
        </p:xfrm>
        <a:graphic>
          <a:graphicData uri="http://schemas.openxmlformats.org/drawingml/2006/table">
            <a:tbl>
              <a:tblPr/>
              <a:tblGrid>
                <a:gridCol w="985301"/>
                <a:gridCol w="297039"/>
                <a:gridCol w="300662"/>
                <a:gridCol w="301567"/>
                <a:gridCol w="300662"/>
                <a:gridCol w="286172"/>
                <a:gridCol w="290700"/>
                <a:gridCol w="290700"/>
              </a:tblGrid>
              <a:tr h="127261">
                <a:tc>
                  <a:txBody>
                    <a:bodyPr/>
                    <a:lstStyle/>
                    <a:p>
                      <a:pPr algn="l" fontAlgn="b"/>
                      <a:r>
                        <a:rPr lang="tr-TR" sz="500" b="0" i="0" u="none" strike="noStrike">
                          <a:latin typeface="Arial Tur"/>
                        </a:rPr>
                        <a:t>Dersler/Sınıflar</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tr-TR" sz="600" b="1" i="0" u="none" strike="noStrike">
                          <a:latin typeface="Arial Tur"/>
                        </a:rPr>
                        <a:t>9/A</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r" fontAlgn="b"/>
                      <a:r>
                        <a:rPr lang="tr-TR" sz="600" b="1" i="0" u="none" strike="noStrike">
                          <a:latin typeface="Arial Tur"/>
                        </a:rPr>
                        <a:t>9/B</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r" fontAlgn="b"/>
                      <a:r>
                        <a:rPr lang="tr-TR" sz="600" b="1" i="0" u="none" strike="noStrike">
                          <a:latin typeface="Arial Tur"/>
                        </a:rPr>
                        <a:t>9/C</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r" fontAlgn="b"/>
                      <a:r>
                        <a:rPr lang="tr-TR" sz="600" b="1" i="0" u="none" strike="noStrike">
                          <a:latin typeface="Arial Tur"/>
                        </a:rPr>
                        <a:t>9/D</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r" fontAlgn="b"/>
                      <a:r>
                        <a:rPr lang="tr-TR" sz="600" b="1" i="0" u="none" strike="noStrike">
                          <a:latin typeface="Arial Tur"/>
                        </a:rPr>
                        <a:t>9/E</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r" fontAlgn="b"/>
                      <a:r>
                        <a:rPr lang="tr-TR" sz="600" b="1" i="0" u="none" strike="noStrike">
                          <a:latin typeface="Arial Tur"/>
                        </a:rPr>
                        <a:t>9/F</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r" fontAlgn="b"/>
                      <a:r>
                        <a:rPr lang="tr-TR" sz="600" b="1" i="0" u="none" strike="noStrike">
                          <a:latin typeface="Arial Tur"/>
                        </a:rPr>
                        <a:t>9/G</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27261">
                <a:tc>
                  <a:txBody>
                    <a:bodyPr/>
                    <a:lstStyle/>
                    <a:p>
                      <a:pPr algn="l" fontAlgn="b"/>
                      <a:r>
                        <a:rPr lang="tr-TR" sz="500" b="0" i="0" u="none" strike="noStrike">
                          <a:latin typeface="Arial Tur"/>
                        </a:rPr>
                        <a:t>ALANI</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27261">
                <a:tc>
                  <a:txBody>
                    <a:bodyPr/>
                    <a:lstStyle/>
                    <a:p>
                      <a:pPr algn="l" fontAlgn="b"/>
                      <a:r>
                        <a:rPr lang="tr-TR" sz="500" b="0" i="0" u="none" strike="noStrike">
                          <a:latin typeface="Arial Tur"/>
                        </a:rPr>
                        <a:t>DİL ANLATIM</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TÜRK EDEBİYATI</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3</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3</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3</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3</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3</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3</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3</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DİN KÜLT. AHLAK BİL.</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1</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1</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1</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1</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1</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1</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1</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TARİH</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TC. İNKILAP TARİHİ</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COĞRAFYA</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5085">
                <a:tc>
                  <a:txBody>
                    <a:bodyPr/>
                    <a:lstStyle/>
                    <a:p>
                      <a:pPr algn="l" fontAlgn="b"/>
                      <a:r>
                        <a:rPr lang="tr-TR" sz="500" b="0" i="0" u="none" strike="noStrike">
                          <a:latin typeface="Arial Tur"/>
                        </a:rPr>
                        <a:t>MATEMATİK</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6</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6</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6</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6</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6</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6</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6</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FİZİK</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KİMYA</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BİYOLOJİ</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3</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3</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3</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3</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3</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3</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3</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SAĞLIK BİLGİSİ</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1</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1</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1</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1</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1</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1</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1</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FELSEFE</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YABANCI DİL</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6</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6</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6</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6</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6</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6</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6</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2. YABANCI DİL(ALMANCA)</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BEDEN EĞİTİMİ</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GÖRSEL SANAT./MÜZİK</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1</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1</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1</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1</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1</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1</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1</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TRAFİK VE İLK YARDIM</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1" i="1" u="none" strike="noStrike">
                          <a:latin typeface="Arial Tur"/>
                        </a:rPr>
                        <a:t>ORTAK DERS SAATİ TOPLAMI</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tr-TR" sz="600" b="1" i="0" u="none" strike="noStrike">
                          <a:latin typeface="Arial Tur"/>
                        </a:rPr>
                        <a:t>35</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tr-TR" sz="600" b="1" i="0" u="none" strike="noStrike">
                          <a:latin typeface="Arial Tur"/>
                        </a:rPr>
                        <a:t>35</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tr-TR" sz="600" b="1" i="0" u="none" strike="noStrike">
                          <a:latin typeface="Arial Tur"/>
                        </a:rPr>
                        <a:t>35</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tr-TR" sz="600" b="1" i="0" u="none" strike="noStrike">
                          <a:latin typeface="Arial Tur"/>
                        </a:rPr>
                        <a:t>35</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tr-TR" sz="600" b="1" i="0" u="none" strike="noStrike">
                          <a:latin typeface="Arial Tur"/>
                        </a:rPr>
                        <a:t>35</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tr-TR" sz="600" b="1" i="0" u="none" strike="noStrike">
                          <a:latin typeface="Arial Tur"/>
                        </a:rPr>
                        <a:t>35</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tr-TR" sz="600" b="1" i="0" u="none" strike="noStrike">
                          <a:latin typeface="Arial Tur"/>
                        </a:rPr>
                        <a:t>35</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27261">
                <a:tc>
                  <a:txBody>
                    <a:bodyPr/>
                    <a:lstStyle/>
                    <a:p>
                      <a:pPr algn="l" fontAlgn="b"/>
                      <a:r>
                        <a:rPr lang="tr-TR" sz="500" b="0" i="0" u="none" strike="noStrike">
                          <a:latin typeface="Arial Tur"/>
                        </a:rPr>
                        <a:t>SEÇ. DİL VE ANLATIM</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 TÜRK EDEBİYATI</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 İLERİ MATEMATİK</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 İLERİ FİZİK</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 İLERİ KİMYA</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 İLERİ BİYOLOJİ</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 ASTRONOMİ VE UZAY.</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 TARİH</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 ÇAĞ.TÜRK DÜNYA TAR.</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 COĞRAFYA</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 FELSEFE / MANTIK</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 EKONOMİ / İŞLETME</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 İNGİLİZ EDEBİYATI</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 D.İNS.HAK.ve BİL.KURA</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 KURAN-I KERİM</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 HZ. MUHAMMED H.</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2</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 TEMEL DİN BİLGİLER</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 BEDEN EĞİTİMİ</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SEÇMELİ SOSYAL ETKİN.</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 DİKSİYON VE HİTABET</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 OSMANLI TÜRKÇESİ</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 ALMAN EDEBİYATI</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 MÜZİK</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 GÖRSEL SANATLAR</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 ULUSLAR ARASI İLİŞ.</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 DRAMA</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261">
                <a:tc>
                  <a:txBody>
                    <a:bodyPr/>
                    <a:lstStyle/>
                    <a:p>
                      <a:pPr algn="l" fontAlgn="b"/>
                      <a:r>
                        <a:rPr lang="tr-TR" sz="500" b="0" i="0" u="none" strike="noStrike">
                          <a:latin typeface="Arial Tur"/>
                        </a:rPr>
                        <a:t>SEÇ. PROJE HAZIRLAMA</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6927">
                <a:tc>
                  <a:txBody>
                    <a:bodyPr/>
                    <a:lstStyle/>
                    <a:p>
                      <a:pPr algn="l" fontAlgn="b"/>
                      <a:r>
                        <a:rPr lang="tr-TR" sz="500" b="0" i="0" u="none" strike="noStrike">
                          <a:latin typeface="Arial Tur"/>
                        </a:rPr>
                        <a:t>SEÇ. GİRİŞİMCİLİK</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1" i="0" u="none" strike="noStrike" dirty="0">
                          <a:latin typeface="Arial Tur"/>
                        </a:rPr>
                        <a:t> </a:t>
                      </a:r>
                    </a:p>
                  </a:txBody>
                  <a:tcPr marL="2719" marR="2719" marT="2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028" name="Object 4"/>
          <p:cNvGraphicFramePr>
            <a:graphicFrameLocks noChangeAspect="1"/>
          </p:cNvGraphicFramePr>
          <p:nvPr/>
        </p:nvGraphicFramePr>
        <p:xfrm>
          <a:off x="404813" y="1908175"/>
          <a:ext cx="6292850" cy="6950075"/>
        </p:xfrm>
        <a:graphic>
          <a:graphicData uri="http://schemas.openxmlformats.org/presentationml/2006/ole">
            <p:oleObj spid="_x0000_s1028" name="Çalışma Sayfası" r:id="rId3" imgW="4686252" imgH="10106117" progId="Excel.Sheet.12">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Kurumda Okutulan Dersler</a:t>
            </a:r>
            <a:br>
              <a:rPr lang="tr-TR" dirty="0" smtClean="0"/>
            </a:br>
            <a:r>
              <a:rPr lang="tr-TR" dirty="0" smtClean="0"/>
              <a:t>10.Sınıflar</a:t>
            </a:r>
            <a:endParaRPr lang="tr-TR" dirty="0"/>
          </a:p>
        </p:txBody>
      </p:sp>
      <p:sp>
        <p:nvSpPr>
          <p:cNvPr id="5" name="4 İçerik Yer Tutucusu"/>
          <p:cNvSpPr>
            <a:spLocks noGrp="1"/>
          </p:cNvSpPr>
          <p:nvPr>
            <p:ph sz="quarter" idx="1"/>
          </p:nvPr>
        </p:nvSpPr>
        <p:spPr/>
        <p:txBody>
          <a:bodyPr/>
          <a:lstStyle/>
          <a:p>
            <a:endParaRPr lang="tr-TR" dirty="0"/>
          </a:p>
        </p:txBody>
      </p:sp>
      <p:graphicFrame>
        <p:nvGraphicFramePr>
          <p:cNvPr id="25602" name="Object 2"/>
          <p:cNvGraphicFramePr>
            <a:graphicFrameLocks noChangeAspect="1"/>
          </p:cNvGraphicFramePr>
          <p:nvPr/>
        </p:nvGraphicFramePr>
        <p:xfrm>
          <a:off x="260648" y="1403649"/>
          <a:ext cx="6336704" cy="7488832"/>
        </p:xfrm>
        <a:graphic>
          <a:graphicData uri="http://schemas.openxmlformats.org/presentationml/2006/ole">
            <p:oleObj spid="_x0000_s25602" name="Çalışma Sayfası" r:id="rId3" imgW="3667185" imgH="8086576" progId="Excel.Sheet.12">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Metin Yer Tutucusu"/>
          <p:cNvSpPr>
            <a:spLocks noGrp="1"/>
          </p:cNvSpPr>
          <p:nvPr>
            <p:ph type="title"/>
          </p:nvPr>
        </p:nvSpPr>
        <p:spPr/>
        <p:txBody>
          <a:bodyPr>
            <a:normAutofit fontScale="90000"/>
          </a:bodyPr>
          <a:lstStyle/>
          <a:p>
            <a:r>
              <a:rPr lang="tr-TR" dirty="0" smtClean="0"/>
              <a:t>Kurumda Okutulan Dersler</a:t>
            </a:r>
            <a:br>
              <a:rPr lang="tr-TR" dirty="0" smtClean="0"/>
            </a:br>
            <a:r>
              <a:rPr lang="tr-TR" dirty="0" smtClean="0"/>
              <a:t>11.Sınıflar</a:t>
            </a:r>
            <a:endParaRPr lang="tr-TR" dirty="0"/>
          </a:p>
        </p:txBody>
      </p:sp>
      <p:sp>
        <p:nvSpPr>
          <p:cNvPr id="6" name="5 İçerik Yer Tutucusu"/>
          <p:cNvSpPr>
            <a:spLocks noGrp="1"/>
          </p:cNvSpPr>
          <p:nvPr>
            <p:ph sz="quarter" idx="1"/>
          </p:nvPr>
        </p:nvSpPr>
        <p:spPr/>
        <p:txBody>
          <a:bodyPr/>
          <a:lstStyle/>
          <a:p>
            <a:endParaRPr lang="tr-TR" dirty="0"/>
          </a:p>
        </p:txBody>
      </p:sp>
      <p:graphicFrame>
        <p:nvGraphicFramePr>
          <p:cNvPr id="26626" name="Object 2"/>
          <p:cNvGraphicFramePr>
            <a:graphicFrameLocks noChangeAspect="1"/>
          </p:cNvGraphicFramePr>
          <p:nvPr/>
        </p:nvGraphicFramePr>
        <p:xfrm>
          <a:off x="115888" y="1403350"/>
          <a:ext cx="6537325" cy="7596188"/>
        </p:xfrm>
        <a:graphic>
          <a:graphicData uri="http://schemas.openxmlformats.org/presentationml/2006/ole">
            <p:oleObj spid="_x0000_s26626" name="Çalışma Sayfası" r:id="rId3" imgW="3971985" imgH="8086576" progId="Excel.Sheet.12">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Metin Yer Tutucusu"/>
          <p:cNvSpPr>
            <a:spLocks noGrp="1"/>
          </p:cNvSpPr>
          <p:nvPr>
            <p:ph type="title"/>
          </p:nvPr>
        </p:nvSpPr>
        <p:spPr/>
        <p:txBody>
          <a:bodyPr>
            <a:normAutofit fontScale="90000"/>
          </a:bodyPr>
          <a:lstStyle/>
          <a:p>
            <a:r>
              <a:rPr lang="tr-TR" dirty="0" smtClean="0"/>
              <a:t>Kurumda Okutulan Dersler</a:t>
            </a:r>
            <a:br>
              <a:rPr lang="tr-TR" dirty="0" smtClean="0"/>
            </a:br>
            <a:r>
              <a:rPr lang="tr-TR" dirty="0" smtClean="0"/>
              <a:t>12.Sınıflar</a:t>
            </a:r>
            <a:endParaRPr lang="tr-TR" dirty="0"/>
          </a:p>
        </p:txBody>
      </p:sp>
      <p:sp>
        <p:nvSpPr>
          <p:cNvPr id="6" name="5 İçerik Yer Tutucusu"/>
          <p:cNvSpPr>
            <a:spLocks noGrp="1"/>
          </p:cNvSpPr>
          <p:nvPr>
            <p:ph sz="quarter" idx="1"/>
          </p:nvPr>
        </p:nvSpPr>
        <p:spPr/>
        <p:txBody>
          <a:bodyPr/>
          <a:lstStyle/>
          <a:p>
            <a:endParaRPr lang="tr-TR"/>
          </a:p>
        </p:txBody>
      </p:sp>
      <p:graphicFrame>
        <p:nvGraphicFramePr>
          <p:cNvPr id="27650" name="Object 2"/>
          <p:cNvGraphicFramePr>
            <a:graphicFrameLocks noChangeAspect="1"/>
          </p:cNvGraphicFramePr>
          <p:nvPr/>
        </p:nvGraphicFramePr>
        <p:xfrm>
          <a:off x="377280" y="971600"/>
          <a:ext cx="6292080" cy="7704856"/>
        </p:xfrm>
        <a:graphic>
          <a:graphicData uri="http://schemas.openxmlformats.org/presentationml/2006/ole">
            <p:oleObj spid="_x0000_s27650" name="Çalışma Sayfası" r:id="rId3" imgW="3648015" imgH="8086576" progId="Excel.Sheet.12">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İçerik Yer Tutucusu"/>
          <p:cNvGraphicFramePr>
            <a:graphicFrameLocks noGrp="1"/>
          </p:cNvGraphicFramePr>
          <p:nvPr>
            <p:ph sz="quarter" idx="1"/>
          </p:nvPr>
        </p:nvGraphicFramePr>
        <p:xfrm>
          <a:off x="2343150" y="914400"/>
          <a:ext cx="4229100" cy="7430800"/>
        </p:xfrm>
        <a:graphic>
          <a:graphicData uri="http://schemas.openxmlformats.org/drawingml/2006/table">
            <a:tbl>
              <a:tblPr firstRow="1" bandRow="1">
                <a:tableStyleId>{5C22544A-7EE6-4342-B048-85BDC9FD1C3A}</a:tableStyleId>
              </a:tblPr>
              <a:tblGrid>
                <a:gridCol w="2598018"/>
                <a:gridCol w="1631082"/>
              </a:tblGrid>
              <a:tr h="370840">
                <a:tc>
                  <a:txBody>
                    <a:bodyPr/>
                    <a:lstStyle/>
                    <a:p>
                      <a:pPr algn="ctr"/>
                      <a:r>
                        <a:rPr lang="tr-TR" sz="1400" dirty="0" smtClean="0"/>
                        <a:t>Birimlerin İsimleri</a:t>
                      </a:r>
                      <a:endParaRPr lang="tr-TR" sz="1400" dirty="0"/>
                    </a:p>
                  </a:txBody>
                  <a:tcPr/>
                </a:tc>
                <a:tc>
                  <a:txBody>
                    <a:bodyPr/>
                    <a:lstStyle/>
                    <a:p>
                      <a:pPr algn="ctr"/>
                      <a:r>
                        <a:rPr lang="tr-TR" sz="1400" dirty="0" smtClean="0"/>
                        <a:t>Oda Sayısı</a:t>
                      </a:r>
                      <a:endParaRPr lang="tr-TR" sz="1400" dirty="0"/>
                    </a:p>
                  </a:txBody>
                  <a:tcPr/>
                </a:tc>
              </a:tr>
              <a:tr h="370840">
                <a:tc>
                  <a:txBody>
                    <a:bodyPr/>
                    <a:lstStyle/>
                    <a:p>
                      <a:r>
                        <a:rPr lang="tr-TR" sz="1200" smtClean="0"/>
                        <a:t>Müdür </a:t>
                      </a:r>
                      <a:r>
                        <a:rPr lang="tr-TR" sz="1200" baseline="0" smtClean="0"/>
                        <a:t> Odası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Müdür  Yardımcısı Odası</a:t>
                      </a:r>
                      <a:endParaRPr lang="tr-TR" sz="1200" dirty="0"/>
                    </a:p>
                  </a:txBody>
                  <a:tcPr/>
                </a:tc>
                <a:tc>
                  <a:txBody>
                    <a:bodyPr/>
                    <a:lstStyle/>
                    <a:p>
                      <a:r>
                        <a:rPr lang="tr-TR" sz="1200" dirty="0" smtClean="0"/>
                        <a:t>2</a:t>
                      </a:r>
                      <a:endParaRPr lang="tr-TR" sz="1200" dirty="0"/>
                    </a:p>
                  </a:txBody>
                  <a:tcPr/>
                </a:tc>
              </a:tr>
              <a:tr h="384840">
                <a:tc>
                  <a:txBody>
                    <a:bodyPr/>
                    <a:lstStyle/>
                    <a:p>
                      <a:r>
                        <a:rPr lang="tr-TR" sz="1200" dirty="0" smtClean="0"/>
                        <a:t>Memur</a:t>
                      </a:r>
                      <a:r>
                        <a:rPr lang="tr-TR" sz="1200" baseline="0" dirty="0" smtClean="0"/>
                        <a:t> Odası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Okul Aile Birliği Odası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Spor Salonu</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Beden Eğitimi Öğretmen Odası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Spor Salonu Soyunma Odası</a:t>
                      </a:r>
                      <a:endParaRPr lang="tr-TR" sz="1200" dirty="0"/>
                    </a:p>
                  </a:txBody>
                  <a:tcPr/>
                </a:tc>
                <a:tc>
                  <a:txBody>
                    <a:bodyPr/>
                    <a:lstStyle/>
                    <a:p>
                      <a:r>
                        <a:rPr lang="tr-TR" sz="1200" dirty="0" smtClean="0"/>
                        <a:t>2</a:t>
                      </a:r>
                      <a:endParaRPr lang="tr-TR" sz="1200" dirty="0"/>
                    </a:p>
                  </a:txBody>
                  <a:tcPr/>
                </a:tc>
              </a:tr>
              <a:tr h="370840">
                <a:tc>
                  <a:txBody>
                    <a:bodyPr/>
                    <a:lstStyle/>
                    <a:p>
                      <a:r>
                        <a:rPr lang="tr-TR" sz="1200" dirty="0" smtClean="0"/>
                        <a:t>Teknoloji Odası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Rehberlik Odası</a:t>
                      </a:r>
                      <a:endParaRPr lang="tr-TR" sz="1200" dirty="0"/>
                    </a:p>
                  </a:txBody>
                  <a:tcPr/>
                </a:tc>
                <a:tc>
                  <a:txBody>
                    <a:bodyPr/>
                    <a:lstStyle/>
                    <a:p>
                      <a:r>
                        <a:rPr lang="tr-TR" sz="1200" dirty="0" smtClean="0"/>
                        <a:t>2</a:t>
                      </a:r>
                      <a:endParaRPr lang="tr-TR" sz="1200" dirty="0"/>
                    </a:p>
                  </a:txBody>
                  <a:tcPr/>
                </a:tc>
              </a:tr>
              <a:tr h="370840">
                <a:tc>
                  <a:txBody>
                    <a:bodyPr/>
                    <a:lstStyle/>
                    <a:p>
                      <a:r>
                        <a:rPr lang="tr-TR" sz="1200" dirty="0" smtClean="0"/>
                        <a:t>Müzik Salonu</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Çok Amaçlı Salon</a:t>
                      </a:r>
                      <a:endParaRPr lang="tr-TR" sz="1200" dirty="0"/>
                    </a:p>
                  </a:txBody>
                  <a:tcPr/>
                </a:tc>
                <a:tc>
                  <a:txBody>
                    <a:bodyPr/>
                    <a:lstStyle/>
                    <a:p>
                      <a:r>
                        <a:rPr lang="tr-TR" sz="1200" smtClean="0"/>
                        <a:t>1</a:t>
                      </a:r>
                      <a:endParaRPr lang="tr-TR" sz="1200"/>
                    </a:p>
                  </a:txBody>
                  <a:tcPr/>
                </a:tc>
              </a:tr>
              <a:tr h="370840">
                <a:tc>
                  <a:txBody>
                    <a:bodyPr/>
                    <a:lstStyle/>
                    <a:p>
                      <a:r>
                        <a:rPr lang="tr-TR" sz="1200" dirty="0" smtClean="0"/>
                        <a:t>Hizmetli Odası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Depo</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Arşiv</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Kantin</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Veli Görüşme Odası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Yemekhane</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Proje </a:t>
                      </a:r>
                      <a:r>
                        <a:rPr lang="tr-TR" sz="1200" baseline="0" dirty="0" smtClean="0"/>
                        <a:t>Çalışma Odası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Edebiyat Birimi Çalışma Odası</a:t>
                      </a:r>
                      <a:endParaRPr lang="tr-TR" sz="1200" dirty="0"/>
                    </a:p>
                  </a:txBody>
                  <a:tcPr/>
                </a:tc>
                <a:tc>
                  <a:txBody>
                    <a:bodyPr/>
                    <a:lstStyle/>
                    <a:p>
                      <a:r>
                        <a:rPr lang="tr-TR" sz="1200" smtClean="0"/>
                        <a:t>1</a:t>
                      </a:r>
                      <a:endParaRPr lang="tr-TR" sz="1200" dirty="0"/>
                    </a:p>
                  </a:txBody>
                  <a:tcPr/>
                </a:tc>
              </a:tr>
            </a:tbl>
          </a:graphicData>
        </a:graphic>
      </p:graphicFrame>
      <p:sp>
        <p:nvSpPr>
          <p:cNvPr id="12" name="7 Metin Yer Tutucusu"/>
          <p:cNvSpPr>
            <a:spLocks noGrp="1"/>
          </p:cNvSpPr>
          <p:nvPr>
            <p:ph type="body" idx="2"/>
          </p:nvPr>
        </p:nvSpPr>
        <p:spPr>
          <a:xfrm>
            <a:off x="1412776" y="265337"/>
            <a:ext cx="5159474" cy="346223"/>
          </a:xfrm>
        </p:spPr>
        <p:txBody>
          <a:bodyPr/>
          <a:lstStyle/>
          <a:p>
            <a:r>
              <a:rPr lang="tr-TR" dirty="0" smtClean="0"/>
              <a:t>Kurumun Birimleri</a:t>
            </a:r>
            <a:endParaRPr lang="tr-TR" dirty="0"/>
          </a:p>
        </p:txBody>
      </p:sp>
      <p:sp>
        <p:nvSpPr>
          <p:cNvPr id="14" name="2 Metin Yer Tutucusu"/>
          <p:cNvSpPr txBox="1">
            <a:spLocks/>
          </p:cNvSpPr>
          <p:nvPr/>
        </p:nvSpPr>
        <p:spPr>
          <a:xfrm rot="16200000">
            <a:off x="-1673656" y="5013964"/>
            <a:ext cx="5544619" cy="1348324"/>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NİŞANTAŞI NURİ  AKIN ANADOLU LİSESİ</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2019-2020EĞİTİM </a:t>
            </a:r>
            <a:r>
              <a:rPr kumimoji="0" lang="tr-TR" sz="1600" b="0" i="0" u="none" strike="noStrike" kern="1200" cap="none" spc="0" normalizeH="0" baseline="0" noProof="0" dirty="0" smtClean="0">
                <a:ln>
                  <a:noFill/>
                </a:ln>
                <a:solidFill>
                  <a:srgbClr val="FFFFFF"/>
                </a:solidFill>
                <a:effectLst/>
                <a:uLnTx/>
                <a:uFillTx/>
                <a:latin typeface="+mn-lt"/>
                <a:ea typeface="+mn-ea"/>
                <a:cs typeface="+mn-cs"/>
              </a:rPr>
              <a:t>– ÖĞRETİM YILI </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BRİFİNG DOSYASI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14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İçerik Yer Tutucusu"/>
          <p:cNvGraphicFramePr>
            <a:graphicFrameLocks noGrp="1"/>
          </p:cNvGraphicFramePr>
          <p:nvPr>
            <p:ph sz="quarter" idx="1"/>
          </p:nvPr>
        </p:nvGraphicFramePr>
        <p:xfrm>
          <a:off x="2343150" y="914400"/>
          <a:ext cx="4229100" cy="7059960"/>
        </p:xfrm>
        <a:graphic>
          <a:graphicData uri="http://schemas.openxmlformats.org/drawingml/2006/table">
            <a:tbl>
              <a:tblPr firstRow="1" bandRow="1">
                <a:tableStyleId>{5C22544A-7EE6-4342-B048-85BDC9FD1C3A}</a:tableStyleId>
              </a:tblPr>
              <a:tblGrid>
                <a:gridCol w="2598018"/>
                <a:gridCol w="1631082"/>
              </a:tblGrid>
              <a:tr h="370840">
                <a:tc>
                  <a:txBody>
                    <a:bodyPr/>
                    <a:lstStyle/>
                    <a:p>
                      <a:pPr algn="ctr"/>
                      <a:r>
                        <a:rPr lang="tr-TR" sz="1400" dirty="0" smtClean="0"/>
                        <a:t>Birimlerin İsimleri</a:t>
                      </a:r>
                      <a:endParaRPr lang="tr-TR" sz="1400" dirty="0"/>
                    </a:p>
                  </a:txBody>
                  <a:tcPr/>
                </a:tc>
                <a:tc>
                  <a:txBody>
                    <a:bodyPr/>
                    <a:lstStyle/>
                    <a:p>
                      <a:pPr algn="ctr"/>
                      <a:r>
                        <a:rPr lang="tr-TR" sz="1400" dirty="0" smtClean="0"/>
                        <a:t>Oda Sayısı</a:t>
                      </a:r>
                      <a:endParaRPr lang="tr-TR" sz="1400" dirty="0"/>
                    </a:p>
                  </a:txBody>
                  <a:tcPr/>
                </a:tc>
              </a:tr>
              <a:tr h="370840">
                <a:tc>
                  <a:txBody>
                    <a:bodyPr/>
                    <a:lstStyle/>
                    <a:p>
                      <a:r>
                        <a:rPr lang="tr-TR" sz="1200" dirty="0" smtClean="0"/>
                        <a:t>Fizik </a:t>
                      </a:r>
                      <a:r>
                        <a:rPr lang="tr-TR" sz="1200" dirty="0" err="1" smtClean="0"/>
                        <a:t>Laboratuvarı</a:t>
                      </a:r>
                      <a:endParaRPr lang="tr-TR" sz="1200" dirty="0"/>
                    </a:p>
                  </a:txBody>
                  <a:tcPr/>
                </a:tc>
                <a:tc>
                  <a:txBody>
                    <a:bodyPr/>
                    <a:lstStyle/>
                    <a:p>
                      <a:r>
                        <a:rPr lang="tr-TR" sz="1200" dirty="0" smtClean="0"/>
                        <a:t>1</a:t>
                      </a:r>
                      <a:endParaRPr lang="tr-TR" sz="1200" dirty="0"/>
                    </a:p>
                  </a:txBody>
                  <a:tcPr/>
                </a:tc>
              </a:tr>
              <a:tr h="384840">
                <a:tc>
                  <a:txBody>
                    <a:bodyPr/>
                    <a:lstStyle/>
                    <a:p>
                      <a:r>
                        <a:rPr lang="tr-TR" sz="1200" dirty="0" smtClean="0"/>
                        <a:t>Kimya</a:t>
                      </a:r>
                      <a:r>
                        <a:rPr lang="tr-TR" sz="1200" baseline="0" dirty="0" smtClean="0"/>
                        <a:t> </a:t>
                      </a:r>
                      <a:r>
                        <a:rPr lang="tr-TR" sz="1200" baseline="0" dirty="0" err="1" smtClean="0"/>
                        <a:t>Laboratuvarı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Biyoloji </a:t>
                      </a:r>
                      <a:r>
                        <a:rPr lang="tr-TR" sz="1200" dirty="0" err="1" smtClean="0"/>
                        <a:t>Laboratuvarı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Dini İlimler Zümre Odası</a:t>
                      </a:r>
                      <a:endParaRPr lang="tr-TR" sz="1200" dirty="0"/>
                    </a:p>
                  </a:txBody>
                  <a:tcPr/>
                </a:tc>
                <a:tc>
                  <a:txBody>
                    <a:bodyPr/>
                    <a:lstStyle/>
                    <a:p>
                      <a:r>
                        <a:rPr lang="tr-TR" sz="1200" dirty="0" smtClean="0"/>
                        <a:t>2</a:t>
                      </a:r>
                      <a:endParaRPr lang="tr-TR" sz="1200" dirty="0"/>
                    </a:p>
                  </a:txBody>
                  <a:tcPr/>
                </a:tc>
              </a:tr>
              <a:tr h="370840">
                <a:tc>
                  <a:txBody>
                    <a:bodyPr/>
                    <a:lstStyle/>
                    <a:p>
                      <a:r>
                        <a:rPr lang="tr-TR" sz="1200" dirty="0" smtClean="0"/>
                        <a:t>Öğretmenler Odası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Mutfak</a:t>
                      </a:r>
                      <a:r>
                        <a:rPr lang="tr-TR" sz="1200" baseline="0" dirty="0" smtClean="0"/>
                        <a:t> </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Satranç Odası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Uzaktan</a:t>
                      </a:r>
                      <a:r>
                        <a:rPr lang="tr-TR" sz="1200" baseline="0" dirty="0" smtClean="0"/>
                        <a:t> Eğitim Merkezi (</a:t>
                      </a:r>
                      <a:r>
                        <a:rPr lang="tr-TR" sz="1200" baseline="0" dirty="0" err="1" smtClean="0"/>
                        <a:t>Uzem</a:t>
                      </a:r>
                      <a:r>
                        <a:rPr lang="tr-TR" sz="1200" baseline="0" dirty="0" smtClean="0"/>
                        <a:t>)</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Kalorifer Dairesi</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İnternet Kabin Odası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Konferans Salonu</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Kütüphane</a:t>
                      </a:r>
                      <a:r>
                        <a:rPr lang="tr-TR" sz="1200" baseline="0" dirty="0" smtClean="0"/>
                        <a:t> </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Resim</a:t>
                      </a:r>
                      <a:r>
                        <a:rPr lang="tr-TR" sz="1200" baseline="0" dirty="0" smtClean="0"/>
                        <a:t> Atölyesi</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Edebiyat  Zümre</a:t>
                      </a:r>
                      <a:r>
                        <a:rPr lang="tr-TR" sz="1200" baseline="0" dirty="0" smtClean="0"/>
                        <a:t> Odası</a:t>
                      </a:r>
                      <a:endParaRPr lang="tr-TR" sz="1200" dirty="0"/>
                    </a:p>
                  </a:txBody>
                  <a:tcPr/>
                </a:tc>
                <a:tc>
                  <a:txBody>
                    <a:bodyPr/>
                    <a:lstStyle/>
                    <a:p>
                      <a:r>
                        <a:rPr lang="tr-TR" sz="1200" dirty="0" smtClean="0"/>
                        <a:t>1</a:t>
                      </a:r>
                      <a:endParaRPr lang="tr-TR" sz="1200" dirty="0"/>
                    </a:p>
                  </a:txBody>
                  <a:tcPr/>
                </a:tc>
              </a:tr>
              <a:tr h="370840">
                <a:tc>
                  <a:txBody>
                    <a:bodyPr/>
                    <a:lstStyle/>
                    <a:p>
                      <a:endParaRPr lang="tr-TR" sz="1200" dirty="0"/>
                    </a:p>
                  </a:txBody>
                  <a:tcPr/>
                </a:tc>
                <a:tc>
                  <a:txBody>
                    <a:bodyPr/>
                    <a:lstStyle/>
                    <a:p>
                      <a:endParaRPr lang="tr-TR" sz="1200" dirty="0"/>
                    </a:p>
                  </a:txBody>
                  <a:tcPr/>
                </a:tc>
              </a:tr>
              <a:tr h="370840">
                <a:tc>
                  <a:txBody>
                    <a:bodyPr/>
                    <a:lstStyle/>
                    <a:p>
                      <a:endParaRPr lang="tr-TR" sz="1200" dirty="0"/>
                    </a:p>
                  </a:txBody>
                  <a:tcPr/>
                </a:tc>
                <a:tc>
                  <a:txBody>
                    <a:bodyPr/>
                    <a:lstStyle/>
                    <a:p>
                      <a:endParaRPr lang="tr-TR" sz="1200" dirty="0"/>
                    </a:p>
                  </a:txBody>
                  <a:tcPr/>
                </a:tc>
              </a:tr>
              <a:tr h="370840">
                <a:tc>
                  <a:txBody>
                    <a:bodyPr/>
                    <a:lstStyle/>
                    <a:p>
                      <a:endParaRPr lang="tr-TR" sz="1200" dirty="0"/>
                    </a:p>
                  </a:txBody>
                  <a:tcPr/>
                </a:tc>
                <a:tc>
                  <a:txBody>
                    <a:bodyPr/>
                    <a:lstStyle/>
                    <a:p>
                      <a:endParaRPr lang="tr-TR" sz="1200" dirty="0"/>
                    </a:p>
                  </a:txBody>
                  <a:tcPr/>
                </a:tc>
              </a:tr>
              <a:tr h="370840">
                <a:tc>
                  <a:txBody>
                    <a:bodyPr/>
                    <a:lstStyle/>
                    <a:p>
                      <a:endParaRPr lang="tr-TR" sz="1200" dirty="0"/>
                    </a:p>
                  </a:txBody>
                  <a:tcPr/>
                </a:tc>
                <a:tc>
                  <a:txBody>
                    <a:bodyPr/>
                    <a:lstStyle/>
                    <a:p>
                      <a:endParaRPr lang="tr-TR" sz="1200" dirty="0"/>
                    </a:p>
                  </a:txBody>
                  <a:tcPr/>
                </a:tc>
              </a:tr>
            </a:tbl>
          </a:graphicData>
        </a:graphic>
      </p:graphicFrame>
      <p:sp>
        <p:nvSpPr>
          <p:cNvPr id="5" name="4 Metin Yer Tutucusu"/>
          <p:cNvSpPr>
            <a:spLocks noGrp="1"/>
          </p:cNvSpPr>
          <p:nvPr>
            <p:ph type="body" idx="2"/>
          </p:nvPr>
        </p:nvSpPr>
        <p:spPr/>
        <p:txBody>
          <a:bodyPr/>
          <a:lstStyle/>
          <a:p>
            <a:endParaRPr lang="tr-TR" dirty="0" smtClean="0"/>
          </a:p>
          <a:p>
            <a:endParaRPr lang="tr-TR" dirty="0"/>
          </a:p>
        </p:txBody>
      </p:sp>
      <p:sp>
        <p:nvSpPr>
          <p:cNvPr id="6"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smtClean="0">
                <a:ln>
                  <a:noFill/>
                </a:ln>
                <a:solidFill>
                  <a:srgbClr val="FFFFFF"/>
                </a:solidFill>
                <a:effectLst/>
                <a:uLnTx/>
                <a:uFillTx/>
                <a:latin typeface="+mn-lt"/>
                <a:ea typeface="+mn-ea"/>
                <a:cs typeface="+mn-cs"/>
              </a:rPr>
              <a:t>Kurumun Birimleri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7" name="2 Metin Yer Tutucusu"/>
          <p:cNvSpPr txBox="1">
            <a:spLocks/>
          </p:cNvSpPr>
          <p:nvPr/>
        </p:nvSpPr>
        <p:spPr>
          <a:xfrm rot="16200000">
            <a:off x="-1673656" y="5013964"/>
            <a:ext cx="5544619" cy="1348324"/>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NİŞANTAŞI NURİ  AKIN ANADOLU LİSESİ</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2019-2020EĞİTİM </a:t>
            </a:r>
            <a:r>
              <a:rPr kumimoji="0" lang="tr-TR" sz="1600" b="0" i="0" u="none" strike="noStrike" kern="1200" cap="none" spc="0" normalizeH="0" baseline="0" noProof="0" dirty="0" smtClean="0">
                <a:ln>
                  <a:noFill/>
                </a:ln>
                <a:solidFill>
                  <a:srgbClr val="FFFFFF"/>
                </a:solidFill>
                <a:effectLst/>
                <a:uLnTx/>
                <a:uFillTx/>
                <a:latin typeface="+mn-lt"/>
                <a:ea typeface="+mn-ea"/>
                <a:cs typeface="+mn-cs"/>
              </a:rPr>
              <a:t>– ÖĞRETİM YILI </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BRİFİNG DOSYASI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pic>
        <p:nvPicPr>
          <p:cNvPr id="8" name="7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İçerik Yer Tutucusu"/>
          <p:cNvGraphicFramePr>
            <a:graphicFrameLocks noGrp="1"/>
          </p:cNvGraphicFramePr>
          <p:nvPr>
            <p:ph sz="quarter" idx="1"/>
          </p:nvPr>
        </p:nvGraphicFramePr>
        <p:xfrm>
          <a:off x="2343150" y="914400"/>
          <a:ext cx="4229100" cy="6934200"/>
        </p:xfrm>
        <a:graphic>
          <a:graphicData uri="http://schemas.openxmlformats.org/drawingml/2006/table">
            <a:tbl>
              <a:tblPr firstRow="1" bandRow="1">
                <a:tableStyleId>{5C22544A-7EE6-4342-B048-85BDC9FD1C3A}</a:tableStyleId>
              </a:tblPr>
              <a:tblGrid>
                <a:gridCol w="2598018"/>
                <a:gridCol w="1631082"/>
              </a:tblGrid>
              <a:tr h="370840">
                <a:tc>
                  <a:txBody>
                    <a:bodyPr/>
                    <a:lstStyle/>
                    <a:p>
                      <a:pPr algn="ctr"/>
                      <a:r>
                        <a:rPr lang="tr-TR" sz="1400" dirty="0" smtClean="0"/>
                        <a:t>Birimlerin İsimleri</a:t>
                      </a:r>
                      <a:endParaRPr lang="tr-TR" sz="1400" dirty="0"/>
                    </a:p>
                  </a:txBody>
                  <a:tcPr/>
                </a:tc>
                <a:tc>
                  <a:txBody>
                    <a:bodyPr/>
                    <a:lstStyle/>
                    <a:p>
                      <a:pPr algn="ctr"/>
                      <a:r>
                        <a:rPr lang="tr-TR" sz="1400" dirty="0" smtClean="0"/>
                        <a:t>Oda Sayısı</a:t>
                      </a:r>
                      <a:endParaRPr lang="tr-TR" sz="1400" dirty="0"/>
                    </a:p>
                  </a:txBody>
                  <a:tcPr/>
                </a:tc>
              </a:tr>
              <a:tr h="370840">
                <a:tc>
                  <a:txBody>
                    <a:bodyPr/>
                    <a:lstStyle/>
                    <a:p>
                      <a:r>
                        <a:rPr lang="tr-TR" sz="1200" dirty="0" smtClean="0"/>
                        <a:t>Okuldaki Toplam Öğrenci Sayısı</a:t>
                      </a:r>
                      <a:endParaRPr lang="tr-TR" sz="1200" dirty="0"/>
                    </a:p>
                  </a:txBody>
                  <a:tcPr/>
                </a:tc>
                <a:tc>
                  <a:txBody>
                    <a:bodyPr/>
                    <a:lstStyle/>
                    <a:p>
                      <a:r>
                        <a:rPr lang="tr-TR" sz="1200" dirty="0" smtClean="0"/>
                        <a:t>826</a:t>
                      </a:r>
                      <a:endParaRPr lang="tr-TR" sz="1200" dirty="0"/>
                    </a:p>
                  </a:txBody>
                  <a:tcPr/>
                </a:tc>
              </a:tr>
              <a:tr h="370840">
                <a:tc>
                  <a:txBody>
                    <a:bodyPr/>
                    <a:lstStyle/>
                    <a:p>
                      <a:r>
                        <a:rPr lang="tr-TR" sz="1200" dirty="0" smtClean="0"/>
                        <a:t>Toplam Derslik Sayısı</a:t>
                      </a:r>
                      <a:endParaRPr lang="tr-TR" sz="1200" dirty="0"/>
                    </a:p>
                  </a:txBody>
                  <a:tcPr/>
                </a:tc>
                <a:tc>
                  <a:txBody>
                    <a:bodyPr/>
                    <a:lstStyle/>
                    <a:p>
                      <a:r>
                        <a:rPr lang="tr-TR" sz="1200" dirty="0" smtClean="0"/>
                        <a:t>26</a:t>
                      </a:r>
                      <a:endParaRPr lang="tr-TR" sz="1200" dirty="0"/>
                    </a:p>
                  </a:txBody>
                  <a:tcPr/>
                </a:tc>
              </a:tr>
              <a:tr h="384840">
                <a:tc>
                  <a:txBody>
                    <a:bodyPr/>
                    <a:lstStyle/>
                    <a:p>
                      <a:r>
                        <a:rPr lang="tr-TR" sz="1200" dirty="0" smtClean="0"/>
                        <a:t>Derslik Başına Düşen Öğrenci Sayısı</a:t>
                      </a:r>
                      <a:endParaRPr lang="tr-TR" sz="1200" dirty="0"/>
                    </a:p>
                  </a:txBody>
                  <a:tcPr/>
                </a:tc>
                <a:tc>
                  <a:txBody>
                    <a:bodyPr/>
                    <a:lstStyle/>
                    <a:p>
                      <a:r>
                        <a:rPr lang="tr-TR" sz="1200" dirty="0" smtClean="0"/>
                        <a:t>31,7</a:t>
                      </a:r>
                      <a:endParaRPr lang="tr-TR" sz="1200" dirty="0"/>
                    </a:p>
                  </a:txBody>
                  <a:tcPr/>
                </a:tc>
              </a:tr>
              <a:tr h="370840">
                <a:tc>
                  <a:txBody>
                    <a:bodyPr/>
                    <a:lstStyle/>
                    <a:p>
                      <a:r>
                        <a:rPr lang="tr-TR" sz="1200" dirty="0" smtClean="0"/>
                        <a:t>Toplam Şube</a:t>
                      </a:r>
                      <a:r>
                        <a:rPr lang="tr-TR" sz="1200" baseline="0" dirty="0" smtClean="0"/>
                        <a:t> Sayısı</a:t>
                      </a:r>
                      <a:endParaRPr lang="tr-TR" sz="1200" dirty="0"/>
                    </a:p>
                  </a:txBody>
                  <a:tcPr/>
                </a:tc>
                <a:tc>
                  <a:txBody>
                    <a:bodyPr/>
                    <a:lstStyle/>
                    <a:p>
                      <a:r>
                        <a:rPr lang="tr-TR" sz="1200" dirty="0" smtClean="0"/>
                        <a:t>26</a:t>
                      </a:r>
                      <a:endParaRPr lang="tr-TR" sz="1200" dirty="0"/>
                    </a:p>
                  </a:txBody>
                  <a:tcPr/>
                </a:tc>
              </a:tr>
              <a:tr h="370840">
                <a:tc>
                  <a:txBody>
                    <a:bodyPr/>
                    <a:lstStyle/>
                    <a:p>
                      <a:r>
                        <a:rPr lang="tr-TR" sz="1200" dirty="0" smtClean="0"/>
                        <a:t>Toplam Yönetici Sayısı</a:t>
                      </a:r>
                      <a:endParaRPr lang="tr-TR" sz="1200" dirty="0"/>
                    </a:p>
                  </a:txBody>
                  <a:tcPr/>
                </a:tc>
                <a:tc>
                  <a:txBody>
                    <a:bodyPr/>
                    <a:lstStyle/>
                    <a:p>
                      <a:r>
                        <a:rPr lang="tr-TR" sz="1200" dirty="0" smtClean="0"/>
                        <a:t>3</a:t>
                      </a:r>
                      <a:endParaRPr lang="tr-TR" sz="1200" dirty="0"/>
                    </a:p>
                  </a:txBody>
                  <a:tcPr/>
                </a:tc>
              </a:tr>
              <a:tr h="370840">
                <a:tc>
                  <a:txBody>
                    <a:bodyPr/>
                    <a:lstStyle/>
                    <a:p>
                      <a:r>
                        <a:rPr lang="tr-TR" sz="1200" dirty="0" smtClean="0"/>
                        <a:t>Toplam</a:t>
                      </a:r>
                      <a:r>
                        <a:rPr lang="tr-TR" sz="1200" baseline="0" dirty="0" smtClean="0"/>
                        <a:t> Kadrolu Öğretmen Sayısı</a:t>
                      </a:r>
                      <a:endParaRPr lang="tr-TR" sz="1200" dirty="0"/>
                    </a:p>
                  </a:txBody>
                  <a:tcPr/>
                </a:tc>
                <a:tc>
                  <a:txBody>
                    <a:bodyPr/>
                    <a:lstStyle/>
                    <a:p>
                      <a:r>
                        <a:rPr lang="tr-TR" sz="1200" dirty="0" smtClean="0"/>
                        <a:t>50</a:t>
                      </a:r>
                      <a:endParaRPr lang="tr-TR" sz="1200" dirty="0"/>
                    </a:p>
                  </a:txBody>
                  <a:tcPr/>
                </a:tc>
              </a:tr>
              <a:tr h="370840">
                <a:tc>
                  <a:txBody>
                    <a:bodyPr/>
                    <a:lstStyle/>
                    <a:p>
                      <a:r>
                        <a:rPr lang="tr-TR" sz="1200" dirty="0" smtClean="0"/>
                        <a:t>Toplam Ücretli</a:t>
                      </a:r>
                      <a:r>
                        <a:rPr lang="tr-TR" sz="1200" baseline="0" dirty="0" smtClean="0"/>
                        <a:t> Öğretmen Sayısı</a:t>
                      </a:r>
                      <a:endParaRPr lang="tr-TR" sz="1200" dirty="0"/>
                    </a:p>
                  </a:txBody>
                  <a:tcPr/>
                </a:tc>
                <a:tc>
                  <a:txBody>
                    <a:bodyPr/>
                    <a:lstStyle/>
                    <a:p>
                      <a:r>
                        <a:rPr lang="tr-TR" sz="1200" dirty="0" smtClean="0"/>
                        <a:t>3</a:t>
                      </a:r>
                      <a:endParaRPr lang="tr-TR" sz="1200" dirty="0"/>
                    </a:p>
                  </a:txBody>
                  <a:tcPr/>
                </a:tc>
              </a:tr>
              <a:tr h="370840">
                <a:tc>
                  <a:txBody>
                    <a:bodyPr/>
                    <a:lstStyle/>
                    <a:p>
                      <a:r>
                        <a:rPr lang="tr-TR" sz="1200" dirty="0" smtClean="0"/>
                        <a:t>Lise 1.sınıf Şube  / Öğrenci Sayısı</a:t>
                      </a:r>
                      <a:endParaRPr lang="tr-TR" sz="1200" dirty="0"/>
                    </a:p>
                  </a:txBody>
                  <a:tcPr/>
                </a:tc>
                <a:tc>
                  <a:txBody>
                    <a:bodyPr/>
                    <a:lstStyle/>
                    <a:p>
                      <a:r>
                        <a:rPr lang="tr-TR" sz="1200" baseline="0" dirty="0" smtClean="0"/>
                        <a:t>7/233</a:t>
                      </a:r>
                      <a:endParaRPr lang="tr-TR"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Lise 2.sınıf Şube  / Öğrenci Sayısı</a:t>
                      </a:r>
                    </a:p>
                    <a:p>
                      <a:endParaRPr lang="tr-TR" sz="1200" dirty="0"/>
                    </a:p>
                  </a:txBody>
                  <a:tcPr/>
                </a:tc>
                <a:tc>
                  <a:txBody>
                    <a:bodyPr/>
                    <a:lstStyle/>
                    <a:p>
                      <a:r>
                        <a:rPr lang="tr-TR" sz="1200" dirty="0" smtClean="0"/>
                        <a:t>7/256</a:t>
                      </a:r>
                      <a:endParaRPr lang="tr-TR"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Lise 3.sınıf Şube  / Öğrenci Sayısı</a:t>
                      </a:r>
                    </a:p>
                    <a:p>
                      <a:endParaRPr lang="tr-TR" sz="1200" dirty="0"/>
                    </a:p>
                  </a:txBody>
                  <a:tcPr/>
                </a:tc>
                <a:tc>
                  <a:txBody>
                    <a:bodyPr/>
                    <a:lstStyle/>
                    <a:p>
                      <a:r>
                        <a:rPr lang="tr-TR" sz="1200" baseline="0" dirty="0" smtClean="0"/>
                        <a:t>7/197</a:t>
                      </a:r>
                      <a:endParaRPr lang="tr-TR" sz="1200" dirty="0"/>
                    </a:p>
                  </a:txBody>
                  <a:tcPr/>
                </a:tc>
              </a:tr>
              <a:tr h="370840">
                <a:tc>
                  <a:txBody>
                    <a:bodyPr/>
                    <a:lstStyle/>
                    <a:p>
                      <a:r>
                        <a:rPr lang="tr-TR" sz="1200" dirty="0" smtClean="0"/>
                        <a:t>Lise 4</a:t>
                      </a:r>
                      <a:r>
                        <a:rPr lang="tr-TR" sz="1200" baseline="0" dirty="0" smtClean="0"/>
                        <a:t> . </a:t>
                      </a:r>
                      <a:r>
                        <a:rPr lang="tr-TR" sz="1200" dirty="0" smtClean="0"/>
                        <a:t>sınıf Şube  / Öğrenci Sayısı</a:t>
                      </a:r>
                      <a:endParaRPr lang="tr-TR" sz="1200" dirty="0"/>
                    </a:p>
                  </a:txBody>
                  <a:tcPr/>
                </a:tc>
                <a:tc>
                  <a:txBody>
                    <a:bodyPr/>
                    <a:lstStyle/>
                    <a:p>
                      <a:r>
                        <a:rPr lang="tr-TR" sz="1200" baseline="0" dirty="0" smtClean="0"/>
                        <a:t>5/140</a:t>
                      </a:r>
                      <a:endParaRPr lang="tr-TR" sz="1200" dirty="0"/>
                    </a:p>
                  </a:txBody>
                  <a:tcPr/>
                </a:tc>
              </a:tr>
              <a:tr h="370840">
                <a:tc>
                  <a:txBody>
                    <a:bodyPr/>
                    <a:lstStyle/>
                    <a:p>
                      <a:r>
                        <a:rPr lang="tr-TR" sz="1200" dirty="0" smtClean="0"/>
                        <a:t>Toplam Kız Öğrenci Sayısı</a:t>
                      </a:r>
                      <a:endParaRPr lang="tr-TR" sz="1200" dirty="0"/>
                    </a:p>
                  </a:txBody>
                  <a:tcPr/>
                </a:tc>
                <a:tc>
                  <a:txBody>
                    <a:bodyPr/>
                    <a:lstStyle/>
                    <a:p>
                      <a:r>
                        <a:rPr lang="tr-TR" sz="1200" dirty="0" smtClean="0"/>
                        <a:t>490</a:t>
                      </a:r>
                      <a:endParaRPr lang="tr-TR" sz="1200" dirty="0"/>
                    </a:p>
                  </a:txBody>
                  <a:tcPr/>
                </a:tc>
              </a:tr>
              <a:tr h="370840">
                <a:tc>
                  <a:txBody>
                    <a:bodyPr/>
                    <a:lstStyle/>
                    <a:p>
                      <a:r>
                        <a:rPr lang="tr-TR" sz="1200" dirty="0" smtClean="0"/>
                        <a:t>Toplam</a:t>
                      </a:r>
                      <a:r>
                        <a:rPr lang="tr-TR" sz="1200" baseline="0" dirty="0" smtClean="0"/>
                        <a:t> Erkek Öğrenci Sayısı</a:t>
                      </a:r>
                      <a:endParaRPr lang="tr-TR" sz="1200" dirty="0"/>
                    </a:p>
                  </a:txBody>
                  <a:tcPr/>
                </a:tc>
                <a:tc>
                  <a:txBody>
                    <a:bodyPr/>
                    <a:lstStyle/>
                    <a:p>
                      <a:r>
                        <a:rPr lang="tr-TR" sz="1200" dirty="0" smtClean="0"/>
                        <a:t>336</a:t>
                      </a:r>
                      <a:endParaRPr lang="tr-TR" sz="1200" dirty="0"/>
                    </a:p>
                  </a:txBody>
                  <a:tcPr/>
                </a:tc>
              </a:tr>
              <a:tr h="370840">
                <a:tc>
                  <a:txBody>
                    <a:bodyPr/>
                    <a:lstStyle/>
                    <a:p>
                      <a:r>
                        <a:rPr lang="tr-TR" sz="1200" dirty="0" smtClean="0"/>
                        <a:t>Toplam Şube Sayısı</a:t>
                      </a:r>
                      <a:endParaRPr lang="tr-TR" sz="1200" dirty="0"/>
                    </a:p>
                  </a:txBody>
                  <a:tcPr/>
                </a:tc>
                <a:tc>
                  <a:txBody>
                    <a:bodyPr/>
                    <a:lstStyle/>
                    <a:p>
                      <a:r>
                        <a:rPr lang="tr-TR" sz="1200" dirty="0" smtClean="0"/>
                        <a:t>26</a:t>
                      </a:r>
                      <a:endParaRPr lang="tr-TR" sz="1200" dirty="0"/>
                    </a:p>
                  </a:txBody>
                  <a:tcPr/>
                </a:tc>
              </a:tr>
              <a:tr h="370840">
                <a:tc>
                  <a:txBody>
                    <a:bodyPr/>
                    <a:lstStyle/>
                    <a:p>
                      <a:r>
                        <a:rPr lang="tr-TR" sz="1200" dirty="0" smtClean="0"/>
                        <a:t>Şube</a:t>
                      </a:r>
                      <a:r>
                        <a:rPr lang="tr-TR" sz="1200" baseline="0" dirty="0" smtClean="0"/>
                        <a:t> Başına Düşen Öğrenci Sayısı</a:t>
                      </a:r>
                      <a:endParaRPr lang="tr-TR" sz="1200" dirty="0"/>
                    </a:p>
                  </a:txBody>
                  <a:tcPr/>
                </a:tc>
                <a:tc>
                  <a:txBody>
                    <a:bodyPr/>
                    <a:lstStyle/>
                    <a:p>
                      <a:r>
                        <a:rPr lang="tr-TR" sz="1200" dirty="0" smtClean="0"/>
                        <a:t>31,7</a:t>
                      </a:r>
                      <a:endParaRPr lang="tr-TR" sz="1200" dirty="0"/>
                    </a:p>
                  </a:txBody>
                  <a:tcPr/>
                </a:tc>
              </a:tr>
              <a:tr h="370840">
                <a:tc>
                  <a:txBody>
                    <a:bodyPr/>
                    <a:lstStyle/>
                    <a:p>
                      <a:endParaRPr lang="tr-TR" sz="1200" dirty="0"/>
                    </a:p>
                  </a:txBody>
                  <a:tcPr/>
                </a:tc>
                <a:tc>
                  <a:txBody>
                    <a:bodyPr/>
                    <a:lstStyle/>
                    <a:p>
                      <a:endParaRPr lang="tr-TR" sz="1200" dirty="0"/>
                    </a:p>
                  </a:txBody>
                  <a:tcPr/>
                </a:tc>
              </a:tr>
              <a:tr h="370840">
                <a:tc>
                  <a:txBody>
                    <a:bodyPr/>
                    <a:lstStyle/>
                    <a:p>
                      <a:endParaRPr lang="tr-TR" sz="1200" dirty="0"/>
                    </a:p>
                  </a:txBody>
                  <a:tcPr/>
                </a:tc>
                <a:tc>
                  <a:txBody>
                    <a:bodyPr/>
                    <a:lstStyle/>
                    <a:p>
                      <a:endParaRPr lang="tr-TR" sz="1200" dirty="0"/>
                    </a:p>
                  </a:txBody>
                  <a:tcPr/>
                </a:tc>
              </a:tr>
            </a:tbl>
          </a:graphicData>
        </a:graphic>
      </p:graphicFrame>
      <p:sp>
        <p:nvSpPr>
          <p:cNvPr id="3" name="7 Metin Yer Tutucusu"/>
          <p:cNvSpPr>
            <a:spLocks noGrp="1"/>
          </p:cNvSpPr>
          <p:nvPr>
            <p:ph type="body" idx="2"/>
          </p:nvPr>
        </p:nvSpPr>
        <p:spPr>
          <a:xfrm>
            <a:off x="1412776" y="265337"/>
            <a:ext cx="5159474" cy="346223"/>
          </a:xfrm>
        </p:spPr>
        <p:txBody>
          <a:bodyPr/>
          <a:lstStyle/>
          <a:p>
            <a:r>
              <a:rPr lang="tr-TR" dirty="0" smtClean="0"/>
              <a:t>Öğretmen , Öğrenci ve Sınıflara İlişkin istatistikler</a:t>
            </a:r>
            <a:endParaRPr lang="tr-TR" dirty="0"/>
          </a:p>
        </p:txBody>
      </p:sp>
      <p:sp>
        <p:nvSpPr>
          <p:cNvPr id="5" name="2 Metin Yer Tutucusu"/>
          <p:cNvSpPr txBox="1">
            <a:spLocks/>
          </p:cNvSpPr>
          <p:nvPr/>
        </p:nvSpPr>
        <p:spPr>
          <a:xfrm rot="16200000">
            <a:off x="-1673656" y="5013964"/>
            <a:ext cx="5544619" cy="1348324"/>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NİŞANTAŞI NURİ  AKIN ANADOLU LİSESİ</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2019-2020EĞİTİM </a:t>
            </a:r>
            <a:r>
              <a:rPr kumimoji="0" lang="tr-TR" sz="1600" b="0" i="0" u="none" strike="noStrike" kern="1200" cap="none" spc="0" normalizeH="0" baseline="0" noProof="0" dirty="0" smtClean="0">
                <a:ln>
                  <a:noFill/>
                </a:ln>
                <a:solidFill>
                  <a:srgbClr val="FFFFFF"/>
                </a:solidFill>
                <a:effectLst/>
                <a:uLnTx/>
                <a:uFillTx/>
                <a:latin typeface="+mn-lt"/>
                <a:ea typeface="+mn-ea"/>
                <a:cs typeface="+mn-cs"/>
              </a:rPr>
              <a:t>– ÖĞRETİM YILI </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BRİFİNG DOSYASI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pic>
        <p:nvPicPr>
          <p:cNvPr id="6" name="5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Metin Yer Tutucusu"/>
          <p:cNvSpPr>
            <a:spLocks noGrp="1"/>
          </p:cNvSpPr>
          <p:nvPr>
            <p:ph type="body" idx="2"/>
          </p:nvPr>
        </p:nvSpPr>
        <p:spPr>
          <a:xfrm>
            <a:off x="1412776" y="265337"/>
            <a:ext cx="5159474" cy="346223"/>
          </a:xfrm>
        </p:spPr>
        <p:txBody>
          <a:bodyPr/>
          <a:lstStyle/>
          <a:p>
            <a:r>
              <a:rPr lang="tr-TR" dirty="0" smtClean="0"/>
              <a:t>Öğretmen Bilgileri ve Branşlara Göre Dağılımları</a:t>
            </a:r>
            <a:endParaRPr lang="tr-TR" dirty="0"/>
          </a:p>
        </p:txBody>
      </p:sp>
      <p:graphicFrame>
        <p:nvGraphicFramePr>
          <p:cNvPr id="5" name="4 İçerik Yer Tutucusu"/>
          <p:cNvGraphicFramePr>
            <a:graphicFrameLocks noGrp="1"/>
          </p:cNvGraphicFramePr>
          <p:nvPr>
            <p:ph sz="quarter" idx="1"/>
          </p:nvPr>
        </p:nvGraphicFramePr>
        <p:xfrm>
          <a:off x="2343150" y="914400"/>
          <a:ext cx="4229100" cy="7014845"/>
        </p:xfrm>
        <a:graphic>
          <a:graphicData uri="http://schemas.openxmlformats.org/drawingml/2006/table">
            <a:tbl>
              <a:tblPr firstRow="1" bandRow="1">
                <a:tableStyleId>{5C22544A-7EE6-4342-B048-85BDC9FD1C3A}</a:tableStyleId>
              </a:tblPr>
              <a:tblGrid>
                <a:gridCol w="284471"/>
                <a:gridCol w="982615"/>
                <a:gridCol w="1481007"/>
                <a:gridCol w="1481007"/>
              </a:tblGrid>
              <a:tr h="129208">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dirty="0"/>
                    </a:p>
                  </a:txBody>
                  <a:tcPr/>
                </a:tc>
              </a:tr>
              <a:tr h="339512">
                <a:tc>
                  <a:txBody>
                    <a:bodyPr/>
                    <a:lstStyle/>
                    <a:p>
                      <a:pPr algn="ctr" fontAlgn="b"/>
                      <a:r>
                        <a:rPr lang="tr-TR" sz="1100" b="1" i="0" u="none" strike="noStrike" dirty="0">
                          <a:solidFill>
                            <a:srgbClr val="000000"/>
                          </a:solidFill>
                          <a:latin typeface="Calibri"/>
                        </a:rPr>
                        <a:t>S.N.</a:t>
                      </a:r>
                    </a:p>
                  </a:txBody>
                  <a:tcPr marL="9525" marR="9525" marT="9525" marB="0" anchor="b"/>
                </a:tc>
                <a:tc>
                  <a:txBody>
                    <a:bodyPr/>
                    <a:lstStyle/>
                    <a:p>
                      <a:pPr algn="ctr" fontAlgn="b"/>
                      <a:r>
                        <a:rPr lang="tr-TR" sz="1100" b="1" i="0" u="none" strike="noStrike">
                          <a:solidFill>
                            <a:srgbClr val="000000"/>
                          </a:solidFill>
                          <a:latin typeface="Calibri"/>
                        </a:rPr>
                        <a:t>Öğretmen Adı Soyadı</a:t>
                      </a:r>
                    </a:p>
                  </a:txBody>
                  <a:tcPr marL="9525" marR="9525" marT="9525" marB="0" anchor="b"/>
                </a:tc>
                <a:tc>
                  <a:txBody>
                    <a:bodyPr/>
                    <a:lstStyle/>
                    <a:p>
                      <a:pPr algn="ctr" fontAlgn="b"/>
                      <a:r>
                        <a:rPr lang="tr-TR" sz="1100" b="1" i="0" u="none" strike="noStrike">
                          <a:solidFill>
                            <a:srgbClr val="000000"/>
                          </a:solidFill>
                          <a:latin typeface="Calibri"/>
                        </a:rPr>
                        <a:t>Branşı</a:t>
                      </a:r>
                    </a:p>
                  </a:txBody>
                  <a:tcPr marL="9525" marR="9525" marT="9525" marB="0" anchor="b"/>
                </a:tc>
                <a:tc>
                  <a:txBody>
                    <a:bodyPr/>
                    <a:lstStyle/>
                    <a:p>
                      <a:pPr algn="ctr" fontAlgn="b"/>
                      <a:r>
                        <a:rPr lang="tr-TR" sz="1100" b="1" i="0" u="none" strike="noStrike" dirty="0" smtClean="0">
                          <a:solidFill>
                            <a:srgbClr val="000000"/>
                          </a:solidFill>
                          <a:latin typeface="Calibri"/>
                        </a:rPr>
                        <a:t>Açıklama </a:t>
                      </a:r>
                      <a:endParaRPr lang="tr-TR" sz="1100" b="1" i="0" u="none" strike="noStrike" dirty="0">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a:solidFill>
                            <a:srgbClr val="000000"/>
                          </a:solidFill>
                          <a:latin typeface="Calibri"/>
                        </a:rPr>
                        <a:t>1</a:t>
                      </a:r>
                    </a:p>
                  </a:txBody>
                  <a:tcPr marL="9525" marR="9525" marT="9525" marB="0" anchor="b"/>
                </a:tc>
                <a:tc>
                  <a:txBody>
                    <a:bodyPr/>
                    <a:lstStyle/>
                    <a:p>
                      <a:pPr algn="ctr" fontAlgn="ctr"/>
                      <a:r>
                        <a:rPr lang="tr-TR" sz="1000" b="0" i="0" u="none" strike="noStrike" dirty="0" smtClean="0">
                          <a:solidFill>
                            <a:srgbClr val="000000"/>
                          </a:solidFill>
                          <a:latin typeface="Times New Roman"/>
                        </a:rPr>
                        <a:t>Yusuf</a:t>
                      </a:r>
                      <a:r>
                        <a:rPr lang="tr-TR" sz="1000" b="0" i="0" u="none" strike="noStrike" baseline="0" dirty="0" smtClean="0">
                          <a:solidFill>
                            <a:srgbClr val="000000"/>
                          </a:solidFill>
                          <a:latin typeface="Times New Roman"/>
                        </a:rPr>
                        <a:t> ALTUNBAŞ</a:t>
                      </a:r>
                      <a:endParaRPr lang="tr-TR" sz="1000" b="0" i="0" u="none" strike="noStrike" dirty="0">
                        <a:solidFill>
                          <a:srgbClr val="000000"/>
                        </a:solidFill>
                        <a:latin typeface="Times New Roman"/>
                      </a:endParaRPr>
                    </a:p>
                  </a:txBody>
                  <a:tcPr marL="9525" marR="9525" marT="9525" marB="0" anchor="ctr"/>
                </a:tc>
                <a:tc>
                  <a:txBody>
                    <a:bodyPr/>
                    <a:lstStyle/>
                    <a:p>
                      <a:pPr algn="ctr" fontAlgn="ctr"/>
                      <a:r>
                        <a:rPr lang="tr-TR" sz="900" b="0" i="0" u="none" strike="noStrike">
                          <a:solidFill>
                            <a:srgbClr val="000000"/>
                          </a:solidFill>
                          <a:latin typeface="Calibri"/>
                        </a:rPr>
                        <a:t>Okul Müdürü</a:t>
                      </a:r>
                    </a:p>
                  </a:txBody>
                  <a:tcPr marL="9525" marR="9525" marT="9525" marB="0" anchor="ctr"/>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a:solidFill>
                            <a:srgbClr val="000000"/>
                          </a:solidFill>
                          <a:latin typeface="Calibri"/>
                        </a:rPr>
                        <a:t>2</a:t>
                      </a:r>
                    </a:p>
                  </a:txBody>
                  <a:tcPr marL="9525" marR="9525" marT="9525" marB="0" anchor="b"/>
                </a:tc>
                <a:tc>
                  <a:txBody>
                    <a:bodyPr/>
                    <a:lstStyle/>
                    <a:p>
                      <a:pPr algn="ctr" fontAlgn="ctr"/>
                      <a:r>
                        <a:rPr lang="tr-TR" sz="1000" b="0" i="0" u="none" strike="noStrike" dirty="0" smtClean="0">
                          <a:solidFill>
                            <a:srgbClr val="000000"/>
                          </a:solidFill>
                          <a:latin typeface="Times New Roman"/>
                        </a:rPr>
                        <a:t>Vildan</a:t>
                      </a:r>
                      <a:r>
                        <a:rPr lang="tr-TR" sz="1000" b="0" i="0" u="none" strike="noStrike" baseline="0" dirty="0" smtClean="0">
                          <a:solidFill>
                            <a:srgbClr val="000000"/>
                          </a:solidFill>
                          <a:latin typeface="Times New Roman"/>
                        </a:rPr>
                        <a:t> SEVİNDİR</a:t>
                      </a:r>
                      <a:endParaRPr lang="tr-TR" sz="1000" b="0" i="0" u="none" strike="noStrike" dirty="0">
                        <a:solidFill>
                          <a:srgbClr val="000000"/>
                        </a:solidFill>
                        <a:latin typeface="Times New Roman"/>
                      </a:endParaRPr>
                    </a:p>
                  </a:txBody>
                  <a:tcPr marL="9525" marR="9525" marT="9525" marB="0" anchor="ctr"/>
                </a:tc>
                <a:tc>
                  <a:txBody>
                    <a:bodyPr/>
                    <a:lstStyle/>
                    <a:p>
                      <a:pPr algn="ctr" fontAlgn="ctr"/>
                      <a:r>
                        <a:rPr lang="tr-TR" sz="800" b="0" i="0" u="none" strike="noStrike">
                          <a:solidFill>
                            <a:srgbClr val="000000"/>
                          </a:solidFill>
                          <a:latin typeface="Calibri"/>
                        </a:rPr>
                        <a:t>Md. Yardımcısı</a:t>
                      </a:r>
                    </a:p>
                  </a:txBody>
                  <a:tcPr marL="9525" marR="9525" marT="9525" marB="0" anchor="ctr"/>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a:solidFill>
                            <a:srgbClr val="000000"/>
                          </a:solidFill>
                          <a:latin typeface="Calibri"/>
                        </a:rPr>
                        <a:t>3</a:t>
                      </a:r>
                    </a:p>
                  </a:txBody>
                  <a:tcPr marL="9525" marR="9525" marT="9525" marB="0" anchor="b"/>
                </a:tc>
                <a:tc>
                  <a:txBody>
                    <a:bodyPr/>
                    <a:lstStyle/>
                    <a:p>
                      <a:pPr algn="ctr" fontAlgn="ctr"/>
                      <a:r>
                        <a:rPr lang="tr-TR" sz="1000" b="0" i="0" u="none" strike="noStrike" dirty="0" smtClean="0">
                          <a:solidFill>
                            <a:srgbClr val="000000"/>
                          </a:solidFill>
                          <a:latin typeface="Times New Roman"/>
                        </a:rPr>
                        <a:t>Levent</a:t>
                      </a:r>
                      <a:r>
                        <a:rPr lang="tr-TR" sz="1000" b="0" i="0" u="none" strike="noStrike" baseline="0" dirty="0" smtClean="0">
                          <a:solidFill>
                            <a:srgbClr val="000000"/>
                          </a:solidFill>
                          <a:latin typeface="Times New Roman"/>
                        </a:rPr>
                        <a:t> CANTÜRK</a:t>
                      </a:r>
                      <a:endParaRPr lang="tr-TR" sz="1000" b="0" i="0" u="none" strike="noStrike" dirty="0">
                        <a:solidFill>
                          <a:srgbClr val="000000"/>
                        </a:solidFill>
                        <a:latin typeface="Times New Roman"/>
                      </a:endParaRPr>
                    </a:p>
                  </a:txBody>
                  <a:tcPr marL="9525" marR="9525" marT="9525" marB="0" anchor="ctr"/>
                </a:tc>
                <a:tc>
                  <a:txBody>
                    <a:bodyPr/>
                    <a:lstStyle/>
                    <a:p>
                      <a:pPr algn="ctr" fontAlgn="ctr"/>
                      <a:r>
                        <a:rPr lang="tr-TR" sz="800" b="0" i="0" u="none" strike="noStrike">
                          <a:solidFill>
                            <a:srgbClr val="000000"/>
                          </a:solidFill>
                          <a:latin typeface="Calibri"/>
                        </a:rPr>
                        <a:t>Md. Yardımcısı</a:t>
                      </a:r>
                    </a:p>
                  </a:txBody>
                  <a:tcPr marL="9525" marR="9525" marT="9525" marB="0" anchor="ctr"/>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a:solidFill>
                            <a:srgbClr val="000000"/>
                          </a:solidFill>
                          <a:latin typeface="Calibri"/>
                        </a:rPr>
                        <a:t>4</a:t>
                      </a:r>
                    </a:p>
                  </a:txBody>
                  <a:tcPr marL="9525" marR="9525" marT="9525" marB="0" anchor="b"/>
                </a:tc>
                <a:tc>
                  <a:txBody>
                    <a:bodyPr/>
                    <a:lstStyle/>
                    <a:p>
                      <a:pPr algn="ctr" fontAlgn="ctr"/>
                      <a:r>
                        <a:rPr lang="tr-TR" sz="1000" b="0" i="0" u="none" strike="noStrike" dirty="0">
                          <a:solidFill>
                            <a:srgbClr val="000000"/>
                          </a:solidFill>
                          <a:latin typeface="Times New Roman"/>
                        </a:rPr>
                        <a:t>Özgül </a:t>
                      </a:r>
                      <a:r>
                        <a:rPr lang="tr-TR" sz="1000" b="0" i="0" u="none" strike="noStrike" dirty="0" smtClean="0">
                          <a:solidFill>
                            <a:srgbClr val="000000"/>
                          </a:solidFill>
                          <a:latin typeface="Times New Roman"/>
                        </a:rPr>
                        <a:t>ŞEF</a:t>
                      </a:r>
                      <a:endParaRPr lang="tr-TR" sz="1000" b="0" i="0" u="none" strike="noStrike" dirty="0">
                        <a:solidFill>
                          <a:srgbClr val="000000"/>
                        </a:solidFill>
                        <a:latin typeface="Times New Roman"/>
                      </a:endParaRPr>
                    </a:p>
                  </a:txBody>
                  <a:tcPr marL="9525" marR="9525" marT="9525" marB="0" anchor="ctr"/>
                </a:tc>
                <a:tc>
                  <a:txBody>
                    <a:bodyPr/>
                    <a:lstStyle/>
                    <a:p>
                      <a:pPr algn="ctr" fontAlgn="ctr"/>
                      <a:r>
                        <a:rPr lang="tr-TR" sz="900" b="0" i="0" u="none" strike="noStrike">
                          <a:solidFill>
                            <a:srgbClr val="000000"/>
                          </a:solidFill>
                          <a:latin typeface="Calibri"/>
                        </a:rPr>
                        <a:t>Edebiyat</a:t>
                      </a:r>
                    </a:p>
                  </a:txBody>
                  <a:tcPr marL="9525" marR="9525" marT="9525" marB="0" anchor="ctr"/>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smtClean="0">
                          <a:solidFill>
                            <a:srgbClr val="000000"/>
                          </a:solidFill>
                          <a:latin typeface="Calibri"/>
                        </a:rPr>
                        <a:t>5</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a:solidFill>
                            <a:srgbClr val="000000"/>
                          </a:solidFill>
                          <a:latin typeface="Times New Roman"/>
                        </a:rPr>
                        <a:t>Hacer YAZICI</a:t>
                      </a:r>
                    </a:p>
                  </a:txBody>
                  <a:tcPr marL="9525" marR="9525" marT="9525" marB="0" anchor="ctr"/>
                </a:tc>
                <a:tc>
                  <a:txBody>
                    <a:bodyPr/>
                    <a:lstStyle/>
                    <a:p>
                      <a:pPr algn="ctr" fontAlgn="ctr"/>
                      <a:r>
                        <a:rPr lang="tr-TR" sz="900" b="0" i="0" u="none" strike="noStrike">
                          <a:solidFill>
                            <a:srgbClr val="000000"/>
                          </a:solidFill>
                          <a:latin typeface="Calibri"/>
                        </a:rPr>
                        <a:t>Edebiyat</a:t>
                      </a:r>
                    </a:p>
                  </a:txBody>
                  <a:tcPr marL="9525" marR="9525" marT="9525" marB="0" anchor="ctr"/>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smtClean="0">
                          <a:solidFill>
                            <a:srgbClr val="000000"/>
                          </a:solidFill>
                          <a:latin typeface="Calibri"/>
                        </a:rPr>
                        <a:t>6</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dirty="0" smtClean="0">
                          <a:solidFill>
                            <a:srgbClr val="000000"/>
                          </a:solidFill>
                          <a:latin typeface="Times New Roman"/>
                        </a:rPr>
                        <a:t>Ahmet</a:t>
                      </a:r>
                      <a:r>
                        <a:rPr lang="tr-TR" sz="1000" b="0" i="0" u="none" strike="noStrike" baseline="0" dirty="0" smtClean="0">
                          <a:solidFill>
                            <a:srgbClr val="000000"/>
                          </a:solidFill>
                          <a:latin typeface="Times New Roman"/>
                        </a:rPr>
                        <a:t> Yener UYSAL</a:t>
                      </a:r>
                      <a:endParaRPr lang="tr-TR" sz="1000" b="0" i="0" u="none" strike="noStrike" dirty="0">
                        <a:solidFill>
                          <a:srgbClr val="000000"/>
                        </a:solidFill>
                        <a:latin typeface="Times New Roman"/>
                      </a:endParaRPr>
                    </a:p>
                  </a:txBody>
                  <a:tcPr marL="9525" marR="9525" marT="9525" marB="0" anchor="ctr"/>
                </a:tc>
                <a:tc>
                  <a:txBody>
                    <a:bodyPr/>
                    <a:lstStyle/>
                    <a:p>
                      <a:pPr algn="ctr" fontAlgn="ctr"/>
                      <a:r>
                        <a:rPr lang="tr-TR" sz="900" b="0" i="0" u="none" strike="noStrike">
                          <a:solidFill>
                            <a:srgbClr val="000000"/>
                          </a:solidFill>
                          <a:latin typeface="Calibri"/>
                        </a:rPr>
                        <a:t>Edebiyat</a:t>
                      </a:r>
                    </a:p>
                  </a:txBody>
                  <a:tcPr marL="9525" marR="9525" marT="9525" marB="0" anchor="ctr"/>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a:solidFill>
                            <a:srgbClr val="000000"/>
                          </a:solidFill>
                          <a:latin typeface="Calibri"/>
                        </a:rPr>
                        <a:t>7</a:t>
                      </a:r>
                    </a:p>
                  </a:txBody>
                  <a:tcPr marL="9525" marR="9525" marT="9525" marB="0" anchor="b"/>
                </a:tc>
                <a:tc>
                  <a:txBody>
                    <a:bodyPr/>
                    <a:lstStyle/>
                    <a:p>
                      <a:pPr algn="ctr" fontAlgn="ctr"/>
                      <a:r>
                        <a:rPr lang="tr-TR" sz="1000" b="0" i="0" u="none" strike="noStrike" dirty="0" smtClean="0">
                          <a:solidFill>
                            <a:srgbClr val="000000"/>
                          </a:solidFill>
                          <a:latin typeface="Times New Roman"/>
                        </a:rPr>
                        <a:t>Nuray</a:t>
                      </a:r>
                      <a:r>
                        <a:rPr lang="tr-TR" sz="1000" b="0" i="0" u="none" strike="noStrike" baseline="0" dirty="0" smtClean="0">
                          <a:solidFill>
                            <a:srgbClr val="000000"/>
                          </a:solidFill>
                          <a:latin typeface="Times New Roman"/>
                        </a:rPr>
                        <a:t> CEREN</a:t>
                      </a:r>
                      <a:endParaRPr lang="tr-TR" sz="1000" b="0" i="0" u="none" strike="noStrike" dirty="0">
                        <a:solidFill>
                          <a:srgbClr val="000000"/>
                        </a:solidFill>
                        <a:latin typeface="Times New Roman"/>
                      </a:endParaRPr>
                    </a:p>
                  </a:txBody>
                  <a:tcPr marL="9525" marR="9525" marT="9525" marB="0" anchor="ctr"/>
                </a:tc>
                <a:tc>
                  <a:txBody>
                    <a:bodyPr/>
                    <a:lstStyle/>
                    <a:p>
                      <a:pPr algn="ctr" fontAlgn="ctr"/>
                      <a:r>
                        <a:rPr lang="tr-TR" sz="900" b="0" i="0" u="none" strike="noStrike">
                          <a:solidFill>
                            <a:srgbClr val="000000"/>
                          </a:solidFill>
                          <a:latin typeface="Calibri"/>
                        </a:rPr>
                        <a:t>Edebiyat</a:t>
                      </a:r>
                    </a:p>
                  </a:txBody>
                  <a:tcPr marL="9525" marR="9525" marT="9525" marB="0" anchor="ctr"/>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smtClean="0">
                          <a:solidFill>
                            <a:srgbClr val="000000"/>
                          </a:solidFill>
                          <a:latin typeface="Calibri"/>
                        </a:rPr>
                        <a:t>8</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dirty="0" err="1">
                          <a:solidFill>
                            <a:srgbClr val="000000"/>
                          </a:solidFill>
                          <a:latin typeface="Times New Roman"/>
                        </a:rPr>
                        <a:t>Cumali</a:t>
                      </a:r>
                      <a:r>
                        <a:rPr lang="tr-TR" sz="1000" b="0" i="0" u="none" strike="noStrike" dirty="0">
                          <a:solidFill>
                            <a:srgbClr val="000000"/>
                          </a:solidFill>
                          <a:latin typeface="Times New Roman"/>
                        </a:rPr>
                        <a:t> ŞİMŞEK</a:t>
                      </a:r>
                    </a:p>
                  </a:txBody>
                  <a:tcPr marL="9525" marR="9525" marT="9525" marB="0" anchor="ctr"/>
                </a:tc>
                <a:tc>
                  <a:txBody>
                    <a:bodyPr/>
                    <a:lstStyle/>
                    <a:p>
                      <a:pPr algn="ctr" fontAlgn="ctr"/>
                      <a:r>
                        <a:rPr lang="tr-TR" sz="900" b="0" i="0" u="none" strike="noStrike">
                          <a:solidFill>
                            <a:srgbClr val="000000"/>
                          </a:solidFill>
                          <a:latin typeface="Calibri"/>
                        </a:rPr>
                        <a:t>Edebiyat</a:t>
                      </a:r>
                    </a:p>
                  </a:txBody>
                  <a:tcPr marL="9525" marR="9525" marT="9525" marB="0" anchor="ctr"/>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smtClean="0">
                          <a:solidFill>
                            <a:srgbClr val="000000"/>
                          </a:solidFill>
                          <a:latin typeface="Calibri"/>
                        </a:rPr>
                        <a:t>9</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a:solidFill>
                            <a:srgbClr val="000000"/>
                          </a:solidFill>
                          <a:latin typeface="Times New Roman"/>
                        </a:rPr>
                        <a:t>Elif ZEYBEK</a:t>
                      </a:r>
                    </a:p>
                  </a:txBody>
                  <a:tcPr marL="9525" marR="9525" marT="9525" marB="0" anchor="ctr"/>
                </a:tc>
                <a:tc>
                  <a:txBody>
                    <a:bodyPr/>
                    <a:lstStyle/>
                    <a:p>
                      <a:pPr algn="ctr" fontAlgn="ctr"/>
                      <a:r>
                        <a:rPr lang="tr-TR" sz="900" b="0" i="0" u="none" strike="noStrike">
                          <a:solidFill>
                            <a:srgbClr val="000000"/>
                          </a:solidFill>
                          <a:latin typeface="Calibri"/>
                        </a:rPr>
                        <a:t>Edebiyat</a:t>
                      </a:r>
                    </a:p>
                  </a:txBody>
                  <a:tcPr marL="9525" marR="9525" marT="9525" marB="0" anchor="ctr"/>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smtClean="0">
                          <a:solidFill>
                            <a:srgbClr val="000000"/>
                          </a:solidFill>
                          <a:latin typeface="Calibri"/>
                        </a:rPr>
                        <a:t>10</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a:solidFill>
                            <a:srgbClr val="000000"/>
                          </a:solidFill>
                          <a:latin typeface="Times New Roman"/>
                        </a:rPr>
                        <a:t>Ahmet Yener UYSAL</a:t>
                      </a:r>
                    </a:p>
                  </a:txBody>
                  <a:tcPr marL="9525" marR="9525" marT="9525" marB="0" anchor="ctr"/>
                </a:tc>
                <a:tc>
                  <a:txBody>
                    <a:bodyPr/>
                    <a:lstStyle/>
                    <a:p>
                      <a:pPr algn="ctr" fontAlgn="ctr"/>
                      <a:r>
                        <a:rPr lang="tr-TR" sz="900" b="0" i="0" u="none" strike="noStrike">
                          <a:solidFill>
                            <a:srgbClr val="000000"/>
                          </a:solidFill>
                          <a:latin typeface="Calibri"/>
                        </a:rPr>
                        <a:t>Edebiyat</a:t>
                      </a:r>
                    </a:p>
                  </a:txBody>
                  <a:tcPr marL="9525" marR="9525" marT="9525" marB="0" anchor="ctr"/>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smtClean="0">
                          <a:solidFill>
                            <a:srgbClr val="000000"/>
                          </a:solidFill>
                          <a:latin typeface="Calibri"/>
                        </a:rPr>
                        <a:t>11</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a:solidFill>
                            <a:srgbClr val="000000"/>
                          </a:solidFill>
                          <a:latin typeface="Times New Roman"/>
                        </a:rPr>
                        <a:t>Mutlu TAŞTEMEL</a:t>
                      </a:r>
                    </a:p>
                  </a:txBody>
                  <a:tcPr marL="9525" marR="9525" marT="9525" marB="0" anchor="ctr"/>
                </a:tc>
                <a:tc>
                  <a:txBody>
                    <a:bodyPr/>
                    <a:lstStyle/>
                    <a:p>
                      <a:pPr algn="ctr" fontAlgn="ctr"/>
                      <a:r>
                        <a:rPr lang="tr-TR" sz="900" b="0" i="0" u="none" strike="noStrike">
                          <a:solidFill>
                            <a:srgbClr val="000000"/>
                          </a:solidFill>
                          <a:latin typeface="Calibri"/>
                        </a:rPr>
                        <a:t>Tarih</a:t>
                      </a:r>
                    </a:p>
                  </a:txBody>
                  <a:tcPr marL="9525" marR="9525" marT="9525" marB="0" anchor="ctr"/>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smtClean="0">
                          <a:solidFill>
                            <a:srgbClr val="000000"/>
                          </a:solidFill>
                          <a:latin typeface="Calibri"/>
                        </a:rPr>
                        <a:t>12</a:t>
                      </a:r>
                      <a:endParaRPr lang="tr-TR" sz="1200" b="0" i="0" u="none" strike="noStrike" dirty="0">
                        <a:solidFill>
                          <a:srgbClr val="000000"/>
                        </a:solidFill>
                        <a:latin typeface="Calibri"/>
                      </a:endParaRPr>
                    </a:p>
                  </a:txBody>
                  <a:tcPr marL="9525" marR="9525" marT="9525" marB="0" anchor="b"/>
                </a:tc>
                <a:tc>
                  <a:txBody>
                    <a:bodyPr/>
                    <a:lstStyle/>
                    <a:p>
                      <a:pPr algn="ctr" fontAlgn="b"/>
                      <a:r>
                        <a:rPr lang="tr-TR" sz="1100" b="0" i="0" u="none" strike="noStrike">
                          <a:solidFill>
                            <a:srgbClr val="000000"/>
                          </a:solidFill>
                          <a:latin typeface="Calibri"/>
                        </a:rPr>
                        <a:t>Ayşe TUNCER</a:t>
                      </a:r>
                    </a:p>
                  </a:txBody>
                  <a:tcPr marL="9525" marR="9525" marT="9525" marB="0" anchor="b"/>
                </a:tc>
                <a:tc>
                  <a:txBody>
                    <a:bodyPr/>
                    <a:lstStyle/>
                    <a:p>
                      <a:pPr algn="ctr" fontAlgn="b"/>
                      <a:r>
                        <a:rPr lang="tr-TR" sz="1100" b="0" i="0" u="none" strike="noStrike">
                          <a:solidFill>
                            <a:srgbClr val="000000"/>
                          </a:solidFill>
                          <a:latin typeface="Calibri"/>
                        </a:rPr>
                        <a:t>Tarih</a:t>
                      </a:r>
                    </a:p>
                  </a:txBody>
                  <a:tcPr marL="9525" marR="9525" marT="9525" marB="0" anchor="b"/>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smtClean="0">
                          <a:solidFill>
                            <a:srgbClr val="000000"/>
                          </a:solidFill>
                          <a:latin typeface="Calibri"/>
                        </a:rPr>
                        <a:t>13</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a:solidFill>
                            <a:srgbClr val="000000"/>
                          </a:solidFill>
                          <a:latin typeface="Times New Roman"/>
                        </a:rPr>
                        <a:t>Nafiye ÇORMAN</a:t>
                      </a:r>
                    </a:p>
                  </a:txBody>
                  <a:tcPr marL="9525" marR="9525" marT="9525" marB="0" anchor="ctr"/>
                </a:tc>
                <a:tc>
                  <a:txBody>
                    <a:bodyPr/>
                    <a:lstStyle/>
                    <a:p>
                      <a:pPr algn="ctr" fontAlgn="ctr"/>
                      <a:r>
                        <a:rPr lang="tr-TR" sz="900" b="0" i="0" u="none" strike="noStrike">
                          <a:solidFill>
                            <a:srgbClr val="000000"/>
                          </a:solidFill>
                          <a:latin typeface="Calibri"/>
                        </a:rPr>
                        <a:t>Coğrafya</a:t>
                      </a:r>
                    </a:p>
                  </a:txBody>
                  <a:tcPr marL="9525" marR="9525" marT="9525" marB="0" anchor="ctr"/>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smtClean="0">
                          <a:solidFill>
                            <a:srgbClr val="000000"/>
                          </a:solidFill>
                          <a:latin typeface="Calibri"/>
                        </a:rPr>
                        <a:t>14</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a:solidFill>
                            <a:srgbClr val="000000"/>
                          </a:solidFill>
                          <a:latin typeface="Times New Roman"/>
                        </a:rPr>
                        <a:t>Dilhun KAHRAMAN</a:t>
                      </a:r>
                    </a:p>
                  </a:txBody>
                  <a:tcPr marL="9525" marR="9525" marT="9525" marB="0" anchor="ctr"/>
                </a:tc>
                <a:tc>
                  <a:txBody>
                    <a:bodyPr/>
                    <a:lstStyle/>
                    <a:p>
                      <a:pPr algn="ctr" fontAlgn="ctr"/>
                      <a:r>
                        <a:rPr lang="tr-TR" sz="900" b="0" i="0" u="none" strike="noStrike">
                          <a:solidFill>
                            <a:srgbClr val="000000"/>
                          </a:solidFill>
                          <a:latin typeface="Calibri"/>
                        </a:rPr>
                        <a:t>Coğrafya</a:t>
                      </a:r>
                    </a:p>
                  </a:txBody>
                  <a:tcPr marL="9525" marR="9525" marT="9525" marB="0" anchor="ctr"/>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smtClean="0">
                          <a:solidFill>
                            <a:srgbClr val="000000"/>
                          </a:solidFill>
                          <a:latin typeface="Calibri"/>
                        </a:rPr>
                        <a:t>16</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a:solidFill>
                            <a:srgbClr val="000000"/>
                          </a:solidFill>
                          <a:latin typeface="Times New Roman"/>
                        </a:rPr>
                        <a:t>Halit ERDOĞAN</a:t>
                      </a:r>
                    </a:p>
                  </a:txBody>
                  <a:tcPr marL="9525" marR="9525" marT="9525" marB="0" anchor="ctr"/>
                </a:tc>
                <a:tc>
                  <a:txBody>
                    <a:bodyPr/>
                    <a:lstStyle/>
                    <a:p>
                      <a:pPr algn="ctr" fontAlgn="ctr"/>
                      <a:r>
                        <a:rPr lang="tr-TR" sz="900" b="0" i="0" u="none" strike="noStrike">
                          <a:solidFill>
                            <a:srgbClr val="000000"/>
                          </a:solidFill>
                          <a:latin typeface="Calibri"/>
                        </a:rPr>
                        <a:t>Matematik</a:t>
                      </a:r>
                    </a:p>
                  </a:txBody>
                  <a:tcPr marL="9525" marR="9525" marT="9525" marB="0" anchor="ctr"/>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smtClean="0">
                          <a:solidFill>
                            <a:srgbClr val="000000"/>
                          </a:solidFill>
                          <a:latin typeface="Calibri"/>
                        </a:rPr>
                        <a:t>17</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a:solidFill>
                            <a:srgbClr val="000000"/>
                          </a:solidFill>
                          <a:latin typeface="Times New Roman"/>
                        </a:rPr>
                        <a:t>Hasan KARAOSMAN</a:t>
                      </a:r>
                    </a:p>
                  </a:txBody>
                  <a:tcPr marL="9525" marR="9525" marT="9525" marB="0" anchor="ctr"/>
                </a:tc>
                <a:tc>
                  <a:txBody>
                    <a:bodyPr/>
                    <a:lstStyle/>
                    <a:p>
                      <a:pPr algn="ctr" fontAlgn="ctr"/>
                      <a:r>
                        <a:rPr lang="tr-TR" sz="900" b="0" i="0" u="none" strike="noStrike">
                          <a:solidFill>
                            <a:srgbClr val="000000"/>
                          </a:solidFill>
                          <a:latin typeface="Calibri"/>
                        </a:rPr>
                        <a:t>Matematik</a:t>
                      </a:r>
                    </a:p>
                  </a:txBody>
                  <a:tcPr marL="9525" marR="9525" marT="9525" marB="0" anchor="ctr"/>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smtClean="0">
                          <a:solidFill>
                            <a:srgbClr val="000000"/>
                          </a:solidFill>
                          <a:latin typeface="Calibri"/>
                        </a:rPr>
                        <a:t>18</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a:solidFill>
                            <a:srgbClr val="000000"/>
                          </a:solidFill>
                          <a:latin typeface="Times New Roman"/>
                        </a:rPr>
                        <a:t>Sonnur TEKİN ARI</a:t>
                      </a:r>
                    </a:p>
                  </a:txBody>
                  <a:tcPr marL="9525" marR="9525" marT="9525" marB="0" anchor="ctr"/>
                </a:tc>
                <a:tc>
                  <a:txBody>
                    <a:bodyPr/>
                    <a:lstStyle/>
                    <a:p>
                      <a:pPr algn="ctr" fontAlgn="ctr"/>
                      <a:r>
                        <a:rPr lang="tr-TR" sz="900" b="0" i="0" u="none" strike="noStrike" dirty="0">
                          <a:solidFill>
                            <a:srgbClr val="000000"/>
                          </a:solidFill>
                          <a:latin typeface="Calibri"/>
                        </a:rPr>
                        <a:t>Matematik</a:t>
                      </a:r>
                    </a:p>
                  </a:txBody>
                  <a:tcPr marL="9525" marR="9525" marT="9525" marB="0" anchor="ctr"/>
                </a:tc>
                <a:tc>
                  <a:txBody>
                    <a:bodyPr/>
                    <a:lstStyle/>
                    <a:p>
                      <a:pPr algn="l" fontAlgn="b"/>
                      <a:endParaRPr lang="tr-TR" sz="1200" b="0" i="0" u="none" strike="noStrike" dirty="0">
                        <a:solidFill>
                          <a:srgbClr val="000000"/>
                        </a:solidFill>
                        <a:latin typeface="Calibri"/>
                      </a:endParaRPr>
                    </a:p>
                  </a:txBody>
                  <a:tcPr marL="9525" marR="9525" marT="9525" marB="0" anchor="b"/>
                </a:tc>
              </a:tr>
            </a:tbl>
          </a:graphicData>
        </a:graphic>
      </p:graphicFrame>
      <p:sp>
        <p:nvSpPr>
          <p:cNvPr id="7" name="2 Metin Yer Tutucusu"/>
          <p:cNvSpPr txBox="1">
            <a:spLocks/>
          </p:cNvSpPr>
          <p:nvPr/>
        </p:nvSpPr>
        <p:spPr>
          <a:xfrm rot="16200000">
            <a:off x="-1673656" y="5013964"/>
            <a:ext cx="5544619" cy="1348324"/>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NİŞANTAŞI NURİ  AKIN ANADOLU LİSESİ</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2019-2020EĞİTİM </a:t>
            </a:r>
            <a:r>
              <a:rPr kumimoji="0" lang="tr-TR" sz="1600" b="0" i="0" u="none" strike="noStrike" kern="1200" cap="none" spc="0" normalizeH="0" baseline="0" noProof="0" dirty="0" smtClean="0">
                <a:ln>
                  <a:noFill/>
                </a:ln>
                <a:solidFill>
                  <a:srgbClr val="FFFFFF"/>
                </a:solidFill>
                <a:effectLst/>
                <a:uLnTx/>
                <a:uFillTx/>
                <a:latin typeface="+mn-lt"/>
                <a:ea typeface="+mn-ea"/>
                <a:cs typeface="+mn-cs"/>
              </a:rPr>
              <a:t>– ÖĞRETİM YILI </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BRİFİNG DOSYASI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pic>
        <p:nvPicPr>
          <p:cNvPr id="8" name="7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2"/>
          </p:nvPr>
        </p:nvSpPr>
        <p:spPr>
          <a:xfrm>
            <a:off x="285750" y="7308304"/>
            <a:ext cx="6239594" cy="859914"/>
          </a:xfrm>
        </p:spPr>
        <p:txBody>
          <a:bodyPr>
            <a:noAutofit/>
          </a:bodyPr>
          <a:lstStyle/>
          <a:p>
            <a:pPr algn="ctr"/>
            <a:r>
              <a:rPr lang="tr-TR" sz="1200" i="1" dirty="0" smtClean="0">
                <a:solidFill>
                  <a:schemeClr val="tx2">
                    <a:lumMod val="75000"/>
                  </a:schemeClr>
                </a:solidFill>
              </a:rPr>
              <a:t>Gençler !</a:t>
            </a:r>
            <a:endParaRPr lang="tr-TR" sz="1200" dirty="0" smtClean="0">
              <a:solidFill>
                <a:schemeClr val="tx2">
                  <a:lumMod val="75000"/>
                </a:schemeClr>
              </a:solidFill>
            </a:endParaRPr>
          </a:p>
          <a:p>
            <a:pPr algn="ctr"/>
            <a:r>
              <a:rPr lang="tr-TR" sz="1200" i="1" dirty="0" smtClean="0">
                <a:solidFill>
                  <a:schemeClr val="tx2">
                    <a:lumMod val="75000"/>
                  </a:schemeClr>
                </a:solidFill>
              </a:rPr>
              <a:t>Cesaretimizi takviye ve idame eden sizlersiniz. Siz, almakta olduğunuz terbiye ve irfan ile insanlık ve medeniyetin, vatan sevgisinin, fikir hürriyetinin en kıymetli timsali olacaksınız. Yükselen yeni nesil, istikbal sizsiniz. Cumhuriyeti biz kurduk, onu yükseltecek ve yaşatacak sizsiniz.</a:t>
            </a:r>
            <a:r>
              <a:rPr lang="tr-TR" sz="1200" dirty="0" smtClean="0">
                <a:solidFill>
                  <a:schemeClr val="tx2">
                    <a:lumMod val="75000"/>
                  </a:schemeClr>
                </a:solidFill>
              </a:rPr>
              <a:t> </a:t>
            </a:r>
          </a:p>
          <a:p>
            <a:pPr algn="ctr"/>
            <a:r>
              <a:rPr lang="tr-TR" sz="1200" dirty="0" smtClean="0">
                <a:solidFill>
                  <a:schemeClr val="tx2">
                    <a:lumMod val="75000"/>
                  </a:schemeClr>
                </a:solidFill>
              </a:rPr>
              <a:t>	</a:t>
            </a:r>
            <a:r>
              <a:rPr lang="tr-TR" sz="1200" b="1" i="1" dirty="0" smtClean="0">
                <a:solidFill>
                  <a:schemeClr val="tx2">
                    <a:lumMod val="75000"/>
                  </a:schemeClr>
                </a:solidFill>
              </a:rPr>
              <a:t>M. Kemal ATATÜRK</a:t>
            </a:r>
            <a:endParaRPr lang="tr-TR" sz="1200" dirty="0" smtClean="0">
              <a:solidFill>
                <a:schemeClr val="tx2">
                  <a:lumMod val="75000"/>
                </a:schemeClr>
              </a:solidFill>
            </a:endParaRPr>
          </a:p>
          <a:p>
            <a:pPr algn="ctr"/>
            <a:endParaRPr lang="tr-TR" sz="1200" dirty="0">
              <a:solidFill>
                <a:schemeClr val="tx2">
                  <a:lumMod val="75000"/>
                </a:schemeClr>
              </a:solidFill>
            </a:endParaRPr>
          </a:p>
        </p:txBody>
      </p:sp>
      <p:pic>
        <p:nvPicPr>
          <p:cNvPr id="5" name="4 İçerik Yer Tutucusu" descr="ata.jpg"/>
          <p:cNvPicPr>
            <a:picLocks noGrp="1" noChangeAspect="1"/>
          </p:cNvPicPr>
          <p:nvPr>
            <p:ph sz="quarter" idx="1"/>
          </p:nvPr>
        </p:nvPicPr>
        <p:blipFill>
          <a:blip r:embed="rId2" cstate="print"/>
          <a:stretch>
            <a:fillRect/>
          </a:stretch>
        </p:blipFill>
        <p:spPr>
          <a:xfrm>
            <a:off x="0" y="0"/>
            <a:ext cx="6858000" cy="7308304"/>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Metin Yer Tutucusu"/>
          <p:cNvSpPr>
            <a:spLocks noGrp="1"/>
          </p:cNvSpPr>
          <p:nvPr>
            <p:ph type="body" idx="2"/>
          </p:nvPr>
        </p:nvSpPr>
        <p:spPr>
          <a:xfrm>
            <a:off x="1412776" y="265337"/>
            <a:ext cx="5159474" cy="346223"/>
          </a:xfrm>
        </p:spPr>
        <p:txBody>
          <a:bodyPr/>
          <a:lstStyle/>
          <a:p>
            <a:r>
              <a:rPr lang="tr-TR" dirty="0" smtClean="0"/>
              <a:t>Öğretmen Bilgileri ve Branşlara Göre Dağılımları</a:t>
            </a:r>
            <a:endParaRPr lang="tr-TR" dirty="0"/>
          </a:p>
        </p:txBody>
      </p:sp>
      <p:graphicFrame>
        <p:nvGraphicFramePr>
          <p:cNvPr id="5" name="4 İçerik Yer Tutucusu"/>
          <p:cNvGraphicFramePr>
            <a:graphicFrameLocks noGrp="1"/>
          </p:cNvGraphicFramePr>
          <p:nvPr>
            <p:ph sz="quarter" idx="1"/>
          </p:nvPr>
        </p:nvGraphicFramePr>
        <p:xfrm>
          <a:off x="2343150" y="914400"/>
          <a:ext cx="4229100" cy="7346950"/>
        </p:xfrm>
        <a:graphic>
          <a:graphicData uri="http://schemas.openxmlformats.org/drawingml/2006/table">
            <a:tbl>
              <a:tblPr firstRow="1" bandRow="1">
                <a:tableStyleId>{5C22544A-7EE6-4342-B048-85BDC9FD1C3A}</a:tableStyleId>
              </a:tblPr>
              <a:tblGrid>
                <a:gridCol w="324090"/>
                <a:gridCol w="824008"/>
                <a:gridCol w="1540501"/>
                <a:gridCol w="1540501"/>
              </a:tblGrid>
              <a:tr h="129208">
                <a:tc>
                  <a:txBody>
                    <a:bodyPr/>
                    <a:lstStyle/>
                    <a:p>
                      <a:endParaRPr lang="tr-TR" sz="1200" dirty="0"/>
                    </a:p>
                  </a:txBody>
                  <a:tcPr/>
                </a:tc>
                <a:tc>
                  <a:txBody>
                    <a:bodyPr/>
                    <a:lstStyle/>
                    <a:p>
                      <a:endParaRPr lang="tr-TR" sz="1200" dirty="0"/>
                    </a:p>
                  </a:txBody>
                  <a:tcPr/>
                </a:tc>
                <a:tc>
                  <a:txBody>
                    <a:bodyPr/>
                    <a:lstStyle/>
                    <a:p>
                      <a:endParaRPr lang="tr-TR" sz="1200" dirty="0"/>
                    </a:p>
                  </a:txBody>
                  <a:tcPr/>
                </a:tc>
                <a:tc>
                  <a:txBody>
                    <a:bodyPr/>
                    <a:lstStyle/>
                    <a:p>
                      <a:endParaRPr lang="tr-TR" sz="1200" dirty="0"/>
                    </a:p>
                  </a:txBody>
                  <a:tcPr/>
                </a:tc>
              </a:tr>
              <a:tr h="370840">
                <a:tc>
                  <a:txBody>
                    <a:bodyPr/>
                    <a:lstStyle/>
                    <a:p>
                      <a:pPr algn="ctr" fontAlgn="b"/>
                      <a:r>
                        <a:rPr lang="tr-TR" sz="1200" b="0" i="0" u="none" strike="noStrike" dirty="0" smtClean="0">
                          <a:solidFill>
                            <a:srgbClr val="000000"/>
                          </a:solidFill>
                          <a:latin typeface="Calibri"/>
                        </a:rPr>
                        <a:t>19</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smtClean="0">
                          <a:solidFill>
                            <a:srgbClr val="000000"/>
                          </a:solidFill>
                          <a:latin typeface="Calibri"/>
                        </a:rPr>
                        <a:t>Ömer Faruk AYDINAY</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a:solidFill>
                            <a:srgbClr val="000000"/>
                          </a:solidFill>
                          <a:latin typeface="Calibri"/>
                        </a:rPr>
                        <a:t>Matematik</a:t>
                      </a: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20</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smtClean="0">
                          <a:solidFill>
                            <a:srgbClr val="000000"/>
                          </a:solidFill>
                          <a:latin typeface="Calibri"/>
                        </a:rPr>
                        <a:t>Gülten YILMAZ</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a:solidFill>
                            <a:srgbClr val="000000"/>
                          </a:solidFill>
                          <a:latin typeface="Calibri"/>
                        </a:rPr>
                        <a:t>Matematik</a:t>
                      </a: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21</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a:solidFill>
                            <a:srgbClr val="000000"/>
                          </a:solidFill>
                          <a:latin typeface="Calibri"/>
                        </a:rPr>
                        <a:t>Fahriye SARI</a:t>
                      </a:r>
                    </a:p>
                  </a:txBody>
                  <a:tcPr marL="9525" marR="9525" marT="9525" marB="0" anchor="b"/>
                </a:tc>
                <a:tc>
                  <a:txBody>
                    <a:bodyPr/>
                    <a:lstStyle/>
                    <a:p>
                      <a:pPr algn="l" fontAlgn="b"/>
                      <a:r>
                        <a:rPr lang="tr-TR" sz="1200" b="0" i="0" u="none" strike="noStrike" dirty="0">
                          <a:solidFill>
                            <a:srgbClr val="000000"/>
                          </a:solidFill>
                          <a:latin typeface="Calibri"/>
                        </a:rPr>
                        <a:t>Matematik</a:t>
                      </a: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22</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a:solidFill>
                            <a:srgbClr val="000000"/>
                          </a:solidFill>
                          <a:latin typeface="Calibri"/>
                        </a:rPr>
                        <a:t>Erol ÇULCU</a:t>
                      </a:r>
                    </a:p>
                  </a:txBody>
                  <a:tcPr marL="9525" marR="9525" marT="9525" marB="0" anchor="b"/>
                </a:tc>
                <a:tc>
                  <a:txBody>
                    <a:bodyPr/>
                    <a:lstStyle/>
                    <a:p>
                      <a:pPr algn="l" fontAlgn="b"/>
                      <a:r>
                        <a:rPr lang="tr-TR" sz="1200" b="0" i="0" u="none" strike="noStrike">
                          <a:solidFill>
                            <a:srgbClr val="000000"/>
                          </a:solidFill>
                          <a:latin typeface="Calibri"/>
                        </a:rPr>
                        <a:t>Matematik</a:t>
                      </a:r>
                    </a:p>
                  </a:txBody>
                  <a:tcPr marL="9525" marR="9525" marT="9525" marB="0" anchor="b"/>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23</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a:solidFill>
                            <a:srgbClr val="000000"/>
                          </a:solidFill>
                          <a:latin typeface="Calibri"/>
                        </a:rPr>
                        <a:t>Muhammet CEYLAN</a:t>
                      </a:r>
                    </a:p>
                  </a:txBody>
                  <a:tcPr marL="9525" marR="9525" marT="9525" marB="0" anchor="b"/>
                </a:tc>
                <a:tc>
                  <a:txBody>
                    <a:bodyPr/>
                    <a:lstStyle/>
                    <a:p>
                      <a:pPr algn="l" fontAlgn="b"/>
                      <a:r>
                        <a:rPr lang="tr-TR" sz="1200" b="0" i="0" u="none" strike="noStrike">
                          <a:solidFill>
                            <a:srgbClr val="000000"/>
                          </a:solidFill>
                          <a:latin typeface="Calibri"/>
                        </a:rPr>
                        <a:t>Fizik</a:t>
                      </a: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24</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smtClean="0">
                          <a:solidFill>
                            <a:srgbClr val="000000"/>
                          </a:solidFill>
                          <a:latin typeface="Calibri"/>
                        </a:rPr>
                        <a:t>Murat</a:t>
                      </a:r>
                      <a:r>
                        <a:rPr lang="tr-TR" sz="1200" b="0" i="0" u="none" strike="noStrike" baseline="0" dirty="0" smtClean="0">
                          <a:solidFill>
                            <a:srgbClr val="000000"/>
                          </a:solidFill>
                          <a:latin typeface="Calibri"/>
                        </a:rPr>
                        <a:t> KARAGÖZ</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a:solidFill>
                            <a:srgbClr val="000000"/>
                          </a:solidFill>
                          <a:latin typeface="Calibri"/>
                        </a:rPr>
                        <a:t>Fizik</a:t>
                      </a: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25</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smtClean="0">
                          <a:solidFill>
                            <a:srgbClr val="000000"/>
                          </a:solidFill>
                          <a:latin typeface="Calibri"/>
                        </a:rPr>
                        <a:t>İlhan</a:t>
                      </a:r>
                      <a:r>
                        <a:rPr lang="tr-TR" sz="1200" b="0" i="0" u="none" strike="noStrike" baseline="0" dirty="0" smtClean="0">
                          <a:solidFill>
                            <a:srgbClr val="000000"/>
                          </a:solidFill>
                          <a:latin typeface="Calibri"/>
                        </a:rPr>
                        <a:t>     DEMİR</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a:solidFill>
                            <a:srgbClr val="000000"/>
                          </a:solidFill>
                          <a:latin typeface="Calibri"/>
                        </a:rPr>
                        <a:t>Fizik</a:t>
                      </a: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27</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a:solidFill>
                            <a:srgbClr val="000000"/>
                          </a:solidFill>
                          <a:latin typeface="Calibri"/>
                        </a:rPr>
                        <a:t>Neslihan CAN</a:t>
                      </a:r>
                    </a:p>
                  </a:txBody>
                  <a:tcPr marL="9525" marR="9525" marT="9525" marB="0" anchor="b"/>
                </a:tc>
                <a:tc>
                  <a:txBody>
                    <a:bodyPr/>
                    <a:lstStyle/>
                    <a:p>
                      <a:pPr algn="l" fontAlgn="b"/>
                      <a:r>
                        <a:rPr lang="tr-TR" sz="1200" b="0" i="0" u="none" strike="noStrike">
                          <a:solidFill>
                            <a:srgbClr val="000000"/>
                          </a:solidFill>
                          <a:latin typeface="Calibri"/>
                        </a:rPr>
                        <a:t>Kimya</a:t>
                      </a:r>
                    </a:p>
                  </a:txBody>
                  <a:tcPr marL="9525" marR="9525" marT="9525" marB="0" anchor="b"/>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28</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100" b="0" i="0" u="none" strike="noStrike">
                          <a:solidFill>
                            <a:srgbClr val="000000"/>
                          </a:solidFill>
                          <a:latin typeface="Calibri"/>
                        </a:rPr>
                        <a:t>Nurcan TÜRKOĞLU</a:t>
                      </a:r>
                    </a:p>
                  </a:txBody>
                  <a:tcPr marL="9525" marR="9525" marT="9525" marB="0" anchor="ctr"/>
                </a:tc>
                <a:tc>
                  <a:txBody>
                    <a:bodyPr/>
                    <a:lstStyle/>
                    <a:p>
                      <a:pPr algn="ctr" fontAlgn="ctr"/>
                      <a:r>
                        <a:rPr lang="tr-TR" sz="1100" b="0" i="0" u="none" strike="noStrike">
                          <a:solidFill>
                            <a:srgbClr val="000000"/>
                          </a:solidFill>
                          <a:latin typeface="Calibri"/>
                        </a:rPr>
                        <a:t>Biyoloji</a:t>
                      </a:r>
                    </a:p>
                  </a:txBody>
                  <a:tcPr marL="9525" marR="9525" marT="9525" marB="0" anchor="ctr"/>
                </a:tc>
                <a:tc>
                  <a:txBody>
                    <a:bodyPr/>
                    <a:lstStyle/>
                    <a:p>
                      <a:pPr algn="ctr" fontAlgn="ctr"/>
                      <a:r>
                        <a:rPr lang="tr-TR" sz="1000" b="0" i="0" u="none" strike="noStrike">
                          <a:solidFill>
                            <a:srgbClr val="000000"/>
                          </a:solidFill>
                          <a:latin typeface="Calibri"/>
                        </a:rPr>
                        <a:t> </a:t>
                      </a:r>
                    </a:p>
                  </a:txBody>
                  <a:tcPr marL="9525" marR="9525" marT="9525" marB="0" anchor="ctr"/>
                </a:tc>
              </a:tr>
              <a:tr h="370840">
                <a:tc>
                  <a:txBody>
                    <a:bodyPr/>
                    <a:lstStyle/>
                    <a:p>
                      <a:pPr algn="ctr" fontAlgn="b"/>
                      <a:r>
                        <a:rPr lang="tr-TR" sz="1200" b="0" i="0" u="none" strike="noStrike" dirty="0" smtClean="0">
                          <a:solidFill>
                            <a:srgbClr val="000000"/>
                          </a:solidFill>
                          <a:latin typeface="Calibri"/>
                        </a:rPr>
                        <a:t>29</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a:solidFill>
                            <a:srgbClr val="000000"/>
                          </a:solidFill>
                          <a:latin typeface="Calibri"/>
                        </a:rPr>
                        <a:t>Neval GENGÖNÜL</a:t>
                      </a:r>
                    </a:p>
                  </a:txBody>
                  <a:tcPr marL="9525" marR="9525" marT="9525" marB="0" anchor="ctr"/>
                </a:tc>
                <a:tc>
                  <a:txBody>
                    <a:bodyPr/>
                    <a:lstStyle/>
                    <a:p>
                      <a:pPr algn="ctr" fontAlgn="ctr"/>
                      <a:r>
                        <a:rPr lang="tr-TR" sz="1000" b="0" i="0" u="none" strike="noStrike">
                          <a:solidFill>
                            <a:srgbClr val="000000"/>
                          </a:solidFill>
                          <a:latin typeface="Calibri"/>
                        </a:rPr>
                        <a:t>Biyoloji</a:t>
                      </a:r>
                    </a:p>
                  </a:txBody>
                  <a:tcPr marL="9525" marR="9525" marT="9525" marB="0" anchor="ctr"/>
                </a:tc>
                <a:tc>
                  <a:txBody>
                    <a:bodyPr/>
                    <a:lstStyle/>
                    <a:p>
                      <a:pPr algn="l" fontAlgn="b"/>
                      <a:r>
                        <a:rPr lang="tr-TR" sz="1100" b="0" i="0" u="none" strike="noStrike">
                          <a:solidFill>
                            <a:srgbClr val="000000"/>
                          </a:solidFill>
                          <a:latin typeface="Calibri"/>
                        </a:rPr>
                        <a:t> </a:t>
                      </a:r>
                    </a:p>
                  </a:txBody>
                  <a:tcPr marL="9525" marR="9525" marT="9525" marB="0" anchor="b"/>
                </a:tc>
              </a:tr>
              <a:tr h="370840">
                <a:tc>
                  <a:txBody>
                    <a:bodyPr/>
                    <a:lstStyle/>
                    <a:p>
                      <a:pPr algn="ctr" fontAlgn="b"/>
                      <a:r>
                        <a:rPr lang="tr-TR" sz="1200" b="0" i="0" u="none" strike="noStrike" dirty="0" smtClean="0">
                          <a:solidFill>
                            <a:srgbClr val="000000"/>
                          </a:solidFill>
                          <a:latin typeface="Calibri"/>
                        </a:rPr>
                        <a:t>30</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a:solidFill>
                            <a:srgbClr val="000000"/>
                          </a:solidFill>
                          <a:latin typeface="Calibri"/>
                        </a:rPr>
                        <a:t>Şehri ENGİN</a:t>
                      </a:r>
                    </a:p>
                  </a:txBody>
                  <a:tcPr marL="9525" marR="9525" marT="9525" marB="0" anchor="ctr"/>
                </a:tc>
                <a:tc>
                  <a:txBody>
                    <a:bodyPr/>
                    <a:lstStyle/>
                    <a:p>
                      <a:pPr algn="ctr" fontAlgn="ctr"/>
                      <a:r>
                        <a:rPr lang="tr-TR" sz="1000" b="0" i="0" u="none" strike="noStrike">
                          <a:solidFill>
                            <a:srgbClr val="000000"/>
                          </a:solidFill>
                          <a:latin typeface="Calibri"/>
                        </a:rPr>
                        <a:t>Biyoloji</a:t>
                      </a:r>
                    </a:p>
                  </a:txBody>
                  <a:tcPr marL="9525" marR="9525" marT="9525" marB="0" anchor="ctr"/>
                </a:tc>
                <a:tc>
                  <a:txBody>
                    <a:bodyPr/>
                    <a:lstStyle/>
                    <a:p>
                      <a:pPr algn="l" fontAlgn="b"/>
                      <a:r>
                        <a:rPr lang="tr-TR" sz="1100" b="0" i="0" u="none" strike="noStrike">
                          <a:solidFill>
                            <a:srgbClr val="000000"/>
                          </a:solidFill>
                          <a:latin typeface="Calibri"/>
                        </a:rPr>
                        <a:t> </a:t>
                      </a:r>
                    </a:p>
                  </a:txBody>
                  <a:tcPr marL="9525" marR="9525" marT="9525" marB="0" anchor="b"/>
                </a:tc>
              </a:tr>
              <a:tr h="370840">
                <a:tc>
                  <a:txBody>
                    <a:bodyPr/>
                    <a:lstStyle/>
                    <a:p>
                      <a:pPr algn="ctr" fontAlgn="b"/>
                      <a:r>
                        <a:rPr lang="tr-TR" sz="1200" b="0" i="0" u="none" strike="noStrike" dirty="0" smtClean="0">
                          <a:solidFill>
                            <a:srgbClr val="000000"/>
                          </a:solidFill>
                          <a:latin typeface="Calibri"/>
                        </a:rPr>
                        <a:t>31</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a:solidFill>
                            <a:srgbClr val="000000"/>
                          </a:solidFill>
                          <a:latin typeface="Calibri"/>
                        </a:rPr>
                        <a:t>Elif TURAN</a:t>
                      </a:r>
                    </a:p>
                  </a:txBody>
                  <a:tcPr marL="9525" marR="9525" marT="9525" marB="0" anchor="ctr"/>
                </a:tc>
                <a:tc>
                  <a:txBody>
                    <a:bodyPr/>
                    <a:lstStyle/>
                    <a:p>
                      <a:pPr algn="ctr" fontAlgn="ctr"/>
                      <a:r>
                        <a:rPr lang="tr-TR" sz="1000" b="0" i="0" u="none" strike="noStrike">
                          <a:solidFill>
                            <a:srgbClr val="000000"/>
                          </a:solidFill>
                          <a:latin typeface="Calibri"/>
                        </a:rPr>
                        <a:t>Biyoloji</a:t>
                      </a:r>
                    </a:p>
                  </a:txBody>
                  <a:tcPr marL="9525" marR="9525" marT="9525" marB="0" anchor="ctr"/>
                </a:tc>
                <a:tc>
                  <a:txBody>
                    <a:bodyPr/>
                    <a:lstStyle/>
                    <a:p>
                      <a:pPr algn="l" fontAlgn="b"/>
                      <a:r>
                        <a:rPr lang="tr-TR" sz="1100" b="0" i="0" u="none" strike="noStrike">
                          <a:solidFill>
                            <a:srgbClr val="000000"/>
                          </a:solidFill>
                          <a:latin typeface="Calibri"/>
                        </a:rPr>
                        <a:t> </a:t>
                      </a:r>
                    </a:p>
                  </a:txBody>
                  <a:tcPr marL="9525" marR="9525" marT="9525" marB="0" anchor="b"/>
                </a:tc>
              </a:tr>
              <a:tr h="370840">
                <a:tc>
                  <a:txBody>
                    <a:bodyPr/>
                    <a:lstStyle/>
                    <a:p>
                      <a:pPr algn="ctr" fontAlgn="b"/>
                      <a:r>
                        <a:rPr lang="tr-TR" sz="1200" b="0" i="0" u="none" strike="noStrike" dirty="0" smtClean="0">
                          <a:solidFill>
                            <a:srgbClr val="000000"/>
                          </a:solidFill>
                          <a:latin typeface="Calibri"/>
                        </a:rPr>
                        <a:t>32</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a:solidFill>
                            <a:srgbClr val="000000"/>
                          </a:solidFill>
                          <a:latin typeface="Calibri"/>
                        </a:rPr>
                        <a:t>Türkan YILMAZ</a:t>
                      </a:r>
                    </a:p>
                  </a:txBody>
                  <a:tcPr marL="9525" marR="9525" marT="9525" marB="0" anchor="ctr"/>
                </a:tc>
                <a:tc>
                  <a:txBody>
                    <a:bodyPr/>
                    <a:lstStyle/>
                    <a:p>
                      <a:pPr algn="ctr" fontAlgn="ctr"/>
                      <a:r>
                        <a:rPr lang="tr-TR" sz="1000" b="0" i="0" u="none" strike="noStrike">
                          <a:solidFill>
                            <a:srgbClr val="000000"/>
                          </a:solidFill>
                          <a:latin typeface="Calibri"/>
                        </a:rPr>
                        <a:t>İngilizce</a:t>
                      </a:r>
                    </a:p>
                  </a:txBody>
                  <a:tcPr marL="9525" marR="9525" marT="9525" marB="0" anchor="ctr"/>
                </a:tc>
                <a:tc>
                  <a:txBody>
                    <a:bodyPr/>
                    <a:lstStyle/>
                    <a:p>
                      <a:pPr algn="l" fontAlgn="b"/>
                      <a:r>
                        <a:rPr lang="tr-TR" sz="1100" b="0" i="0" u="none" strike="noStrike">
                          <a:solidFill>
                            <a:srgbClr val="000000"/>
                          </a:solidFill>
                          <a:latin typeface="Calibri"/>
                        </a:rPr>
                        <a:t> </a:t>
                      </a:r>
                    </a:p>
                  </a:txBody>
                  <a:tcPr marL="9525" marR="9525" marT="9525" marB="0" anchor="b"/>
                </a:tc>
              </a:tr>
              <a:tr h="370840">
                <a:tc>
                  <a:txBody>
                    <a:bodyPr/>
                    <a:lstStyle/>
                    <a:p>
                      <a:pPr algn="ctr" fontAlgn="b"/>
                      <a:r>
                        <a:rPr lang="tr-TR" sz="1200" b="0" i="0" u="none" strike="noStrike" dirty="0" smtClean="0">
                          <a:solidFill>
                            <a:srgbClr val="000000"/>
                          </a:solidFill>
                          <a:latin typeface="Calibri"/>
                        </a:rPr>
                        <a:t>33</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a:solidFill>
                            <a:srgbClr val="000000"/>
                          </a:solidFill>
                          <a:latin typeface="Calibri"/>
                        </a:rPr>
                        <a:t>Muharrem ÖZTÜRK</a:t>
                      </a:r>
                    </a:p>
                  </a:txBody>
                  <a:tcPr marL="9525" marR="9525" marT="9525" marB="0" anchor="ctr"/>
                </a:tc>
                <a:tc>
                  <a:txBody>
                    <a:bodyPr/>
                    <a:lstStyle/>
                    <a:p>
                      <a:pPr algn="ctr" fontAlgn="ctr"/>
                      <a:r>
                        <a:rPr lang="tr-TR" sz="1000" b="0" i="0" u="none" strike="noStrike" dirty="0">
                          <a:solidFill>
                            <a:srgbClr val="000000"/>
                          </a:solidFill>
                          <a:latin typeface="Calibri"/>
                        </a:rPr>
                        <a:t>İngilizce</a:t>
                      </a:r>
                    </a:p>
                  </a:txBody>
                  <a:tcPr marL="9525" marR="9525" marT="9525" marB="0" anchor="ctr"/>
                </a:tc>
                <a:tc>
                  <a:txBody>
                    <a:bodyPr/>
                    <a:lstStyle/>
                    <a:p>
                      <a:pPr algn="l" fontAlgn="b"/>
                      <a:r>
                        <a:rPr lang="tr-TR" sz="1100" b="0" i="0" u="none" strike="noStrike">
                          <a:solidFill>
                            <a:srgbClr val="000000"/>
                          </a:solidFill>
                          <a:latin typeface="Calibri"/>
                        </a:rPr>
                        <a:t> </a:t>
                      </a:r>
                    </a:p>
                  </a:txBody>
                  <a:tcPr marL="9525" marR="9525" marT="9525" marB="0" anchor="b"/>
                </a:tc>
              </a:tr>
              <a:tr h="370840">
                <a:tc>
                  <a:txBody>
                    <a:bodyPr/>
                    <a:lstStyle/>
                    <a:p>
                      <a:pPr algn="ctr" fontAlgn="b"/>
                      <a:r>
                        <a:rPr lang="tr-TR" sz="1200" b="0" i="0" u="none" strike="noStrike" dirty="0" smtClean="0">
                          <a:solidFill>
                            <a:srgbClr val="000000"/>
                          </a:solidFill>
                          <a:latin typeface="Calibri"/>
                        </a:rPr>
                        <a:t>34</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a:solidFill>
                            <a:srgbClr val="000000"/>
                          </a:solidFill>
                          <a:latin typeface="Calibri"/>
                        </a:rPr>
                        <a:t>N. Ayla KÖSEBEY</a:t>
                      </a:r>
                    </a:p>
                  </a:txBody>
                  <a:tcPr marL="9525" marR="9525" marT="9525" marB="0" anchor="ctr"/>
                </a:tc>
                <a:tc>
                  <a:txBody>
                    <a:bodyPr/>
                    <a:lstStyle/>
                    <a:p>
                      <a:pPr algn="ctr" fontAlgn="ctr"/>
                      <a:r>
                        <a:rPr lang="tr-TR" sz="1000" b="0" i="0" u="none" strike="noStrike">
                          <a:solidFill>
                            <a:srgbClr val="000000"/>
                          </a:solidFill>
                          <a:latin typeface="Calibri"/>
                        </a:rPr>
                        <a:t>İngilizce</a:t>
                      </a:r>
                    </a:p>
                  </a:txBody>
                  <a:tcPr marL="9525" marR="9525" marT="9525" marB="0" anchor="ctr"/>
                </a:tc>
                <a:tc>
                  <a:txBody>
                    <a:bodyPr/>
                    <a:lstStyle/>
                    <a:p>
                      <a:pPr algn="l" fontAlgn="b"/>
                      <a:r>
                        <a:rPr lang="tr-TR" sz="1100" b="0" i="0" u="none" strike="noStrike">
                          <a:solidFill>
                            <a:srgbClr val="000000"/>
                          </a:solidFill>
                          <a:latin typeface="Calibri"/>
                        </a:rPr>
                        <a:t> </a:t>
                      </a:r>
                    </a:p>
                  </a:txBody>
                  <a:tcPr marL="9525" marR="9525" marT="9525" marB="0" anchor="b"/>
                </a:tc>
              </a:tr>
              <a:tr h="370840">
                <a:tc>
                  <a:txBody>
                    <a:bodyPr/>
                    <a:lstStyle/>
                    <a:p>
                      <a:pPr algn="ctr" fontAlgn="b"/>
                      <a:r>
                        <a:rPr lang="tr-TR" sz="1200" b="0" i="0" u="none" strike="noStrike" dirty="0" smtClean="0">
                          <a:solidFill>
                            <a:srgbClr val="000000"/>
                          </a:solidFill>
                          <a:latin typeface="Calibri"/>
                        </a:rPr>
                        <a:t>35</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a:solidFill>
                            <a:srgbClr val="000000"/>
                          </a:solidFill>
                          <a:latin typeface="Calibri"/>
                        </a:rPr>
                        <a:t>Aysun DUMAN</a:t>
                      </a:r>
                    </a:p>
                  </a:txBody>
                  <a:tcPr marL="9525" marR="9525" marT="9525" marB="0" anchor="ctr"/>
                </a:tc>
                <a:tc>
                  <a:txBody>
                    <a:bodyPr/>
                    <a:lstStyle/>
                    <a:p>
                      <a:pPr algn="ctr" fontAlgn="ctr"/>
                      <a:r>
                        <a:rPr lang="tr-TR" sz="1000" b="0" i="0" u="none" strike="noStrike">
                          <a:solidFill>
                            <a:srgbClr val="000000"/>
                          </a:solidFill>
                          <a:latin typeface="Calibri"/>
                        </a:rPr>
                        <a:t>İngilizce</a:t>
                      </a:r>
                    </a:p>
                  </a:txBody>
                  <a:tcPr marL="9525" marR="9525" marT="9525" marB="0" anchor="ctr"/>
                </a:tc>
                <a:tc>
                  <a:txBody>
                    <a:bodyPr/>
                    <a:lstStyle/>
                    <a:p>
                      <a:pPr algn="l" fontAlgn="b"/>
                      <a:r>
                        <a:rPr lang="tr-TR" sz="1100" b="0" i="0" u="none" strike="noStrike">
                          <a:solidFill>
                            <a:srgbClr val="000000"/>
                          </a:solidFill>
                          <a:latin typeface="Calibri"/>
                        </a:rPr>
                        <a:t> </a:t>
                      </a:r>
                    </a:p>
                  </a:txBody>
                  <a:tcPr marL="9525" marR="9525" marT="9525" marB="0" anchor="b"/>
                </a:tc>
              </a:tr>
              <a:tr h="370840">
                <a:tc>
                  <a:txBody>
                    <a:bodyPr/>
                    <a:lstStyle/>
                    <a:p>
                      <a:pPr algn="ctr" fontAlgn="b"/>
                      <a:r>
                        <a:rPr lang="tr-TR" sz="1200" b="0" i="0" u="none" strike="noStrike" dirty="0" smtClean="0">
                          <a:solidFill>
                            <a:srgbClr val="000000"/>
                          </a:solidFill>
                          <a:latin typeface="Calibri"/>
                        </a:rPr>
                        <a:t>36</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dirty="0" smtClean="0">
                          <a:solidFill>
                            <a:srgbClr val="000000"/>
                          </a:solidFill>
                          <a:latin typeface="Calibri"/>
                        </a:rPr>
                        <a:t>Oral</a:t>
                      </a:r>
                      <a:r>
                        <a:rPr lang="tr-TR" sz="1000" b="0" i="0" u="none" strike="noStrike" baseline="0" dirty="0" smtClean="0">
                          <a:solidFill>
                            <a:srgbClr val="000000"/>
                          </a:solidFill>
                          <a:latin typeface="Calibri"/>
                        </a:rPr>
                        <a:t> ORHAN</a:t>
                      </a:r>
                      <a:endParaRPr lang="tr-TR" sz="1000" b="0" i="0" u="none" strike="noStrike" dirty="0">
                        <a:solidFill>
                          <a:srgbClr val="000000"/>
                        </a:solidFill>
                        <a:latin typeface="Calibri"/>
                      </a:endParaRPr>
                    </a:p>
                  </a:txBody>
                  <a:tcPr marL="9525" marR="9525" marT="9525" marB="0" anchor="ctr"/>
                </a:tc>
                <a:tc>
                  <a:txBody>
                    <a:bodyPr/>
                    <a:lstStyle/>
                    <a:p>
                      <a:pPr algn="ctr" fontAlgn="ctr"/>
                      <a:r>
                        <a:rPr lang="tr-TR" sz="1000" b="0" i="0" u="none" strike="noStrike">
                          <a:solidFill>
                            <a:srgbClr val="000000"/>
                          </a:solidFill>
                          <a:latin typeface="Calibri"/>
                        </a:rPr>
                        <a:t>İngilizce</a:t>
                      </a:r>
                    </a:p>
                  </a:txBody>
                  <a:tcPr marL="9525" marR="9525" marT="9525" marB="0" anchor="ctr"/>
                </a:tc>
                <a:tc>
                  <a:txBody>
                    <a:bodyPr/>
                    <a:lstStyle/>
                    <a:p>
                      <a:pPr algn="l" fontAlgn="b"/>
                      <a:r>
                        <a:rPr lang="tr-TR" sz="1100" b="0" i="0" u="none" strike="noStrike">
                          <a:solidFill>
                            <a:srgbClr val="000000"/>
                          </a:solidFill>
                          <a:latin typeface="Calibri"/>
                        </a:rPr>
                        <a:t> </a:t>
                      </a:r>
                    </a:p>
                  </a:txBody>
                  <a:tcPr marL="9525" marR="9525" marT="9525" marB="0" anchor="b"/>
                </a:tc>
              </a:tr>
              <a:tr h="370840">
                <a:tc>
                  <a:txBody>
                    <a:bodyPr/>
                    <a:lstStyle/>
                    <a:p>
                      <a:pPr algn="ctr" fontAlgn="b"/>
                      <a:r>
                        <a:rPr lang="tr-TR" sz="1200" b="0" i="0" u="none" strike="noStrike" dirty="0" smtClean="0">
                          <a:solidFill>
                            <a:srgbClr val="000000"/>
                          </a:solidFill>
                          <a:latin typeface="Calibri"/>
                        </a:rPr>
                        <a:t>37</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a:solidFill>
                            <a:srgbClr val="000000"/>
                          </a:solidFill>
                          <a:latin typeface="Calibri"/>
                        </a:rPr>
                        <a:t>Neval GÜLER</a:t>
                      </a:r>
                    </a:p>
                  </a:txBody>
                  <a:tcPr marL="9525" marR="9525" marT="9525" marB="0" anchor="ctr"/>
                </a:tc>
                <a:tc>
                  <a:txBody>
                    <a:bodyPr/>
                    <a:lstStyle/>
                    <a:p>
                      <a:pPr algn="ctr" fontAlgn="ctr"/>
                      <a:r>
                        <a:rPr lang="tr-TR" sz="1000" b="0" i="0" u="none" strike="noStrike">
                          <a:solidFill>
                            <a:srgbClr val="000000"/>
                          </a:solidFill>
                          <a:latin typeface="Calibri"/>
                        </a:rPr>
                        <a:t>İngilizce</a:t>
                      </a:r>
                    </a:p>
                  </a:txBody>
                  <a:tcPr marL="9525" marR="9525" marT="9525" marB="0" anchor="ctr"/>
                </a:tc>
                <a:tc>
                  <a:txBody>
                    <a:bodyPr/>
                    <a:lstStyle/>
                    <a:p>
                      <a:pPr algn="l" fontAlgn="b"/>
                      <a:r>
                        <a:rPr lang="tr-TR" sz="1100" b="0" i="0" u="none" strike="noStrike">
                          <a:solidFill>
                            <a:srgbClr val="000000"/>
                          </a:solidFill>
                          <a:latin typeface="Calibri"/>
                        </a:rPr>
                        <a:t> </a:t>
                      </a:r>
                    </a:p>
                  </a:txBody>
                  <a:tcPr marL="9525" marR="9525" marT="9525" marB="0" anchor="b"/>
                </a:tc>
              </a:tr>
              <a:tr h="370840">
                <a:tc>
                  <a:txBody>
                    <a:bodyPr/>
                    <a:lstStyle/>
                    <a:p>
                      <a:r>
                        <a:rPr lang="tr-TR" sz="1200" dirty="0" smtClean="0">
                          <a:latin typeface="Calibri" pitchFamily="34" charset="0"/>
                        </a:rPr>
                        <a:t>38</a:t>
                      </a:r>
                      <a:endParaRPr lang="tr-TR" sz="1200" dirty="0">
                        <a:latin typeface="Calibri" pitchFamily="34" charset="0"/>
                      </a:endParaRPr>
                    </a:p>
                  </a:txBody>
                  <a:tcPr marL="9525" marR="9525" marT="9525" marB="0" anchor="b"/>
                </a:tc>
                <a:tc>
                  <a:txBody>
                    <a:bodyPr/>
                    <a:lstStyle/>
                    <a:p>
                      <a:pPr algn="ctr" fontAlgn="ctr"/>
                      <a:r>
                        <a:rPr lang="tr-TR" sz="1000" b="0" i="0" u="none" strike="noStrike" dirty="0" smtClean="0">
                          <a:solidFill>
                            <a:srgbClr val="000000"/>
                          </a:solidFill>
                          <a:latin typeface="Calibri"/>
                        </a:rPr>
                        <a:t>Cemile Aşçı KOCA</a:t>
                      </a:r>
                      <a:endParaRPr lang="tr-TR" sz="1000" b="0" i="0" u="none" strike="noStrike" dirty="0">
                        <a:solidFill>
                          <a:srgbClr val="000000"/>
                        </a:solidFill>
                        <a:latin typeface="Calibri"/>
                      </a:endParaRPr>
                    </a:p>
                  </a:txBody>
                  <a:tcPr marL="9525" marR="9525" marT="9525" marB="0" anchor="ctr"/>
                </a:tc>
                <a:tc>
                  <a:txBody>
                    <a:bodyPr/>
                    <a:lstStyle/>
                    <a:p>
                      <a:pPr algn="ctr" fontAlgn="ctr"/>
                      <a:r>
                        <a:rPr lang="tr-TR" sz="1000" b="0" i="0" u="none" strike="noStrike">
                          <a:solidFill>
                            <a:srgbClr val="000000"/>
                          </a:solidFill>
                          <a:latin typeface="Calibri"/>
                        </a:rPr>
                        <a:t>Almanca</a:t>
                      </a:r>
                    </a:p>
                  </a:txBody>
                  <a:tcPr marL="9525" marR="9525" marT="9525" marB="0" anchor="ctr"/>
                </a:tc>
                <a:tc>
                  <a:txBody>
                    <a:bodyPr/>
                    <a:lstStyle/>
                    <a:p>
                      <a:pPr algn="l" fontAlgn="b"/>
                      <a:r>
                        <a:rPr lang="tr-TR" sz="1100" b="0" i="0" u="none" strike="noStrike" dirty="0">
                          <a:solidFill>
                            <a:srgbClr val="000000"/>
                          </a:solidFill>
                          <a:latin typeface="Calibri"/>
                        </a:rPr>
                        <a:t> </a:t>
                      </a:r>
                    </a:p>
                  </a:txBody>
                  <a:tcPr marL="9525" marR="9525" marT="9525" marB="0" anchor="b"/>
                </a:tc>
              </a:tr>
            </a:tbl>
          </a:graphicData>
        </a:graphic>
      </p:graphicFrame>
      <p:sp>
        <p:nvSpPr>
          <p:cNvPr id="4" name="2 Metin Yer Tutucusu"/>
          <p:cNvSpPr txBox="1">
            <a:spLocks/>
          </p:cNvSpPr>
          <p:nvPr/>
        </p:nvSpPr>
        <p:spPr>
          <a:xfrm rot="16200000">
            <a:off x="-1673656" y="5013964"/>
            <a:ext cx="5544619" cy="1348324"/>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NİŞANTAŞI NURİ  AKIN ANADOLU LİSESİ</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2019-2020EĞİTİM </a:t>
            </a:r>
            <a:r>
              <a:rPr kumimoji="0" lang="tr-TR" sz="1600" b="0" i="0" u="none" strike="noStrike" kern="1200" cap="none" spc="0" normalizeH="0" baseline="0" noProof="0" dirty="0" smtClean="0">
                <a:ln>
                  <a:noFill/>
                </a:ln>
                <a:solidFill>
                  <a:srgbClr val="FFFFFF"/>
                </a:solidFill>
                <a:effectLst/>
                <a:uLnTx/>
                <a:uFillTx/>
                <a:latin typeface="+mn-lt"/>
                <a:ea typeface="+mn-ea"/>
                <a:cs typeface="+mn-cs"/>
              </a:rPr>
              <a:t>– ÖĞRETİM YILI </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BRİFİNG DOSYASI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pic>
        <p:nvPicPr>
          <p:cNvPr id="6" name="5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Metin Yer Tutucusu"/>
          <p:cNvSpPr>
            <a:spLocks noGrp="1"/>
          </p:cNvSpPr>
          <p:nvPr>
            <p:ph type="body" idx="2"/>
          </p:nvPr>
        </p:nvSpPr>
        <p:spPr>
          <a:xfrm>
            <a:off x="1412776" y="265337"/>
            <a:ext cx="5159474" cy="346223"/>
          </a:xfrm>
        </p:spPr>
        <p:txBody>
          <a:bodyPr/>
          <a:lstStyle/>
          <a:p>
            <a:r>
              <a:rPr lang="tr-TR" dirty="0" smtClean="0"/>
              <a:t>Öğretmen Bilgileri ve Branşlara Göre Dağılımları</a:t>
            </a:r>
            <a:endParaRPr lang="tr-TR" dirty="0"/>
          </a:p>
        </p:txBody>
      </p:sp>
      <p:graphicFrame>
        <p:nvGraphicFramePr>
          <p:cNvPr id="5" name="4 İçerik Yer Tutucusu"/>
          <p:cNvGraphicFramePr>
            <a:graphicFrameLocks noGrp="1"/>
          </p:cNvGraphicFramePr>
          <p:nvPr>
            <p:ph sz="quarter" idx="1"/>
          </p:nvPr>
        </p:nvGraphicFramePr>
        <p:xfrm>
          <a:off x="2343151" y="914400"/>
          <a:ext cx="4273715" cy="5557520"/>
        </p:xfrm>
        <a:graphic>
          <a:graphicData uri="http://schemas.openxmlformats.org/drawingml/2006/table">
            <a:tbl>
              <a:tblPr firstRow="1" bandRow="1">
                <a:tableStyleId>{5C22544A-7EE6-4342-B048-85BDC9FD1C3A}</a:tableStyleId>
              </a:tblPr>
              <a:tblGrid>
                <a:gridCol w="717148"/>
                <a:gridCol w="1211262"/>
                <a:gridCol w="1111664"/>
                <a:gridCol w="1233641"/>
              </a:tblGrid>
              <a:tr h="129208">
                <a:tc>
                  <a:txBody>
                    <a:bodyPr/>
                    <a:lstStyle/>
                    <a:p>
                      <a:endParaRPr lang="tr-TR" dirty="0"/>
                    </a:p>
                  </a:txBody>
                  <a:tcPr/>
                </a:tc>
                <a:tc>
                  <a:txBody>
                    <a:bodyPr/>
                    <a:lstStyle/>
                    <a:p>
                      <a:endParaRPr lang="tr-TR"/>
                    </a:p>
                  </a:txBody>
                  <a:tcPr/>
                </a:tc>
                <a:tc gridSpan="2">
                  <a:txBody>
                    <a:bodyPr/>
                    <a:lstStyle/>
                    <a:p>
                      <a:endParaRPr lang="tr-TR" dirty="0"/>
                    </a:p>
                  </a:txBody>
                  <a:tcPr/>
                </a:tc>
                <a:tc hMerge="1">
                  <a:txBody>
                    <a:bodyPr/>
                    <a:lstStyle/>
                    <a:p>
                      <a:endParaRPr lang="tr-TR" dirty="0"/>
                    </a:p>
                  </a:txBody>
                  <a:tcPr/>
                </a:tc>
              </a:tr>
              <a:tr h="370840">
                <a:tc>
                  <a:txBody>
                    <a:bodyPr/>
                    <a:lstStyle/>
                    <a:p>
                      <a:pPr algn="ctr" fontAlgn="b"/>
                      <a:r>
                        <a:rPr lang="tr-TR" sz="1200" b="0" i="0" u="none" strike="noStrike" dirty="0" smtClean="0">
                          <a:solidFill>
                            <a:srgbClr val="000000"/>
                          </a:solidFill>
                          <a:latin typeface="Calibri"/>
                        </a:rPr>
                        <a:t>39</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a:solidFill>
                            <a:srgbClr val="000000"/>
                          </a:solidFill>
                          <a:latin typeface="Calibri"/>
                        </a:rPr>
                        <a:t>Serpil YÜKSEK</a:t>
                      </a:r>
                    </a:p>
                  </a:txBody>
                  <a:tcPr marL="9525" marR="9525" marT="9525" marB="0" anchor="ctr"/>
                </a:tc>
                <a:tc>
                  <a:txBody>
                    <a:bodyPr/>
                    <a:lstStyle/>
                    <a:p>
                      <a:pPr algn="ctr" fontAlgn="ctr"/>
                      <a:r>
                        <a:rPr lang="tr-TR" sz="1000" b="0" i="0" u="none" strike="noStrike">
                          <a:solidFill>
                            <a:srgbClr val="000000"/>
                          </a:solidFill>
                          <a:latin typeface="Calibri"/>
                        </a:rPr>
                        <a:t>Almanca</a:t>
                      </a:r>
                    </a:p>
                  </a:txBody>
                  <a:tcPr marL="9525" marR="9525" marT="9525" marB="0" anchor="ctr"/>
                </a:tc>
                <a:tc>
                  <a:txBody>
                    <a:bodyPr/>
                    <a:lstStyle/>
                    <a:p>
                      <a:pPr algn="l" fontAlgn="b"/>
                      <a:r>
                        <a:rPr lang="tr-TR" sz="1100" b="0" i="0" u="none" strike="noStrike">
                          <a:solidFill>
                            <a:srgbClr val="000000"/>
                          </a:solidFill>
                          <a:latin typeface="Calibri"/>
                        </a:rPr>
                        <a:t> </a:t>
                      </a:r>
                    </a:p>
                  </a:txBody>
                  <a:tcPr marL="9525" marR="9525" marT="9525" marB="0" anchor="b"/>
                </a:tc>
              </a:tr>
              <a:tr h="370840">
                <a:tc>
                  <a:txBody>
                    <a:bodyPr/>
                    <a:lstStyle/>
                    <a:p>
                      <a:pPr algn="ctr" fontAlgn="b"/>
                      <a:r>
                        <a:rPr lang="tr-TR" sz="1200" b="0" i="0" u="none" strike="noStrike" dirty="0" smtClean="0">
                          <a:solidFill>
                            <a:srgbClr val="000000"/>
                          </a:solidFill>
                          <a:latin typeface="Calibri"/>
                        </a:rPr>
                        <a:t>40</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a:solidFill>
                            <a:srgbClr val="000000"/>
                          </a:solidFill>
                          <a:latin typeface="Calibri"/>
                        </a:rPr>
                        <a:t>Ümit ALAN</a:t>
                      </a:r>
                    </a:p>
                  </a:txBody>
                  <a:tcPr marL="9525" marR="9525" marT="9525" marB="0" anchor="ctr"/>
                </a:tc>
                <a:tc>
                  <a:txBody>
                    <a:bodyPr/>
                    <a:lstStyle/>
                    <a:p>
                      <a:pPr algn="ctr" fontAlgn="ctr"/>
                      <a:r>
                        <a:rPr lang="tr-TR" sz="1000" b="0" i="0" u="none" strike="noStrike">
                          <a:solidFill>
                            <a:srgbClr val="000000"/>
                          </a:solidFill>
                          <a:latin typeface="Calibri"/>
                        </a:rPr>
                        <a:t>Beden Eğitimi</a:t>
                      </a:r>
                    </a:p>
                  </a:txBody>
                  <a:tcPr marL="9525" marR="9525" marT="9525" marB="0" anchor="ctr"/>
                </a:tc>
                <a:tc>
                  <a:txBody>
                    <a:bodyPr/>
                    <a:lstStyle/>
                    <a:p>
                      <a:pPr algn="l" fontAlgn="b"/>
                      <a:r>
                        <a:rPr lang="tr-TR" sz="1100" b="0" i="0" u="none" strike="noStrike">
                          <a:solidFill>
                            <a:srgbClr val="000000"/>
                          </a:solidFill>
                          <a:latin typeface="Calibri"/>
                        </a:rPr>
                        <a:t> </a:t>
                      </a:r>
                    </a:p>
                  </a:txBody>
                  <a:tcPr marL="9525" marR="9525" marT="9525" marB="0" anchor="b"/>
                </a:tc>
              </a:tr>
              <a:tr h="370840">
                <a:tc>
                  <a:txBody>
                    <a:bodyPr/>
                    <a:lstStyle/>
                    <a:p>
                      <a:pPr algn="ctr" fontAlgn="b"/>
                      <a:r>
                        <a:rPr lang="tr-TR" sz="1200" b="0" i="0" u="none" strike="noStrike" dirty="0" smtClean="0">
                          <a:solidFill>
                            <a:srgbClr val="000000"/>
                          </a:solidFill>
                          <a:latin typeface="Calibri"/>
                        </a:rPr>
                        <a:t>41</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a:solidFill>
                            <a:srgbClr val="000000"/>
                          </a:solidFill>
                          <a:latin typeface="Calibri"/>
                        </a:rPr>
                        <a:t>Doğan ÖZDOĞAN</a:t>
                      </a:r>
                    </a:p>
                  </a:txBody>
                  <a:tcPr marL="9525" marR="9525" marT="9525" marB="0" anchor="ctr"/>
                </a:tc>
                <a:tc>
                  <a:txBody>
                    <a:bodyPr/>
                    <a:lstStyle/>
                    <a:p>
                      <a:pPr algn="ctr" fontAlgn="ctr"/>
                      <a:r>
                        <a:rPr lang="tr-TR" sz="1000" b="0" i="0" u="none" strike="noStrike">
                          <a:solidFill>
                            <a:srgbClr val="000000"/>
                          </a:solidFill>
                          <a:latin typeface="Calibri"/>
                        </a:rPr>
                        <a:t>Beden Eğitimi</a:t>
                      </a:r>
                    </a:p>
                  </a:txBody>
                  <a:tcPr marL="9525" marR="9525" marT="9525" marB="0" anchor="ctr"/>
                </a:tc>
                <a:tc>
                  <a:txBody>
                    <a:bodyPr/>
                    <a:lstStyle/>
                    <a:p>
                      <a:pPr algn="l" fontAlgn="b"/>
                      <a:r>
                        <a:rPr lang="tr-TR" sz="1100" b="0" i="0" u="none" strike="noStrike">
                          <a:solidFill>
                            <a:srgbClr val="000000"/>
                          </a:solidFill>
                          <a:latin typeface="Calibri"/>
                        </a:rPr>
                        <a:t> </a:t>
                      </a:r>
                    </a:p>
                  </a:txBody>
                  <a:tcPr marL="9525" marR="9525" marT="9525" marB="0" anchor="b"/>
                </a:tc>
              </a:tr>
              <a:tr h="370840">
                <a:tc>
                  <a:txBody>
                    <a:bodyPr/>
                    <a:lstStyle/>
                    <a:p>
                      <a:pPr algn="ctr" fontAlgn="b"/>
                      <a:r>
                        <a:rPr lang="tr-TR" sz="1200" b="0" i="0" u="none" strike="noStrike" dirty="0" smtClean="0">
                          <a:solidFill>
                            <a:srgbClr val="000000"/>
                          </a:solidFill>
                          <a:latin typeface="Calibri"/>
                        </a:rPr>
                        <a:t>42</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a:solidFill>
                            <a:srgbClr val="000000"/>
                          </a:solidFill>
                          <a:latin typeface="Calibri"/>
                        </a:rPr>
                        <a:t>İsmet Vecdi ERDİNE</a:t>
                      </a:r>
                    </a:p>
                  </a:txBody>
                  <a:tcPr marL="9525" marR="9525" marT="9525" marB="0" anchor="ctr"/>
                </a:tc>
                <a:tc>
                  <a:txBody>
                    <a:bodyPr/>
                    <a:lstStyle/>
                    <a:p>
                      <a:pPr algn="ctr" fontAlgn="ctr"/>
                      <a:r>
                        <a:rPr lang="tr-TR" sz="1000" b="0" i="0" u="none" strike="noStrike">
                          <a:solidFill>
                            <a:srgbClr val="000000"/>
                          </a:solidFill>
                          <a:latin typeface="Calibri"/>
                        </a:rPr>
                        <a:t>Müzik</a:t>
                      </a:r>
                    </a:p>
                  </a:txBody>
                  <a:tcPr marL="9525" marR="9525" marT="9525" marB="0" anchor="ctr"/>
                </a:tc>
                <a:tc>
                  <a:txBody>
                    <a:bodyPr/>
                    <a:lstStyle/>
                    <a:p>
                      <a:pPr algn="l" fontAlgn="b"/>
                      <a:r>
                        <a:rPr lang="tr-TR" sz="1100" b="0" i="0" u="none" strike="noStrike">
                          <a:solidFill>
                            <a:srgbClr val="000000"/>
                          </a:solidFill>
                          <a:latin typeface="Calibri"/>
                        </a:rPr>
                        <a:t> </a:t>
                      </a:r>
                    </a:p>
                  </a:txBody>
                  <a:tcPr marL="9525" marR="9525" marT="9525" marB="0" anchor="b"/>
                </a:tc>
              </a:tr>
              <a:tr h="370840">
                <a:tc>
                  <a:txBody>
                    <a:bodyPr/>
                    <a:lstStyle/>
                    <a:p>
                      <a:pPr algn="ctr" fontAlgn="b"/>
                      <a:r>
                        <a:rPr lang="tr-TR" sz="1200" b="0" i="0" u="none" strike="noStrike" dirty="0" smtClean="0">
                          <a:solidFill>
                            <a:srgbClr val="000000"/>
                          </a:solidFill>
                          <a:latin typeface="Calibri"/>
                        </a:rPr>
                        <a:t>43</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dirty="0" smtClean="0">
                          <a:solidFill>
                            <a:srgbClr val="000000"/>
                          </a:solidFill>
                          <a:latin typeface="Calibri"/>
                        </a:rPr>
                        <a:t>İsmail</a:t>
                      </a:r>
                      <a:r>
                        <a:rPr lang="tr-TR" sz="1000" b="0" i="0" u="none" strike="noStrike" baseline="0" dirty="0" smtClean="0">
                          <a:solidFill>
                            <a:srgbClr val="000000"/>
                          </a:solidFill>
                          <a:latin typeface="Calibri"/>
                        </a:rPr>
                        <a:t> USLU</a:t>
                      </a:r>
                      <a:endParaRPr lang="tr-TR" sz="1000" b="0" i="0" u="none" strike="noStrike" dirty="0">
                        <a:solidFill>
                          <a:srgbClr val="000000"/>
                        </a:solidFill>
                        <a:latin typeface="Calibri"/>
                      </a:endParaRPr>
                    </a:p>
                  </a:txBody>
                  <a:tcPr marL="9525" marR="9525" marT="9525" marB="0" anchor="ctr"/>
                </a:tc>
                <a:tc>
                  <a:txBody>
                    <a:bodyPr/>
                    <a:lstStyle/>
                    <a:p>
                      <a:pPr algn="ctr" fontAlgn="ctr"/>
                      <a:r>
                        <a:rPr lang="tr-TR" sz="1000" b="0" i="0" u="none" strike="noStrike">
                          <a:solidFill>
                            <a:srgbClr val="000000"/>
                          </a:solidFill>
                          <a:latin typeface="Calibri"/>
                        </a:rPr>
                        <a:t>Din Kültürü ve A.B</a:t>
                      </a:r>
                    </a:p>
                  </a:txBody>
                  <a:tcPr marL="9525" marR="9525" marT="9525" marB="0" anchor="ctr"/>
                </a:tc>
                <a:tc>
                  <a:txBody>
                    <a:bodyPr/>
                    <a:lstStyle/>
                    <a:p>
                      <a:pPr algn="l" fontAlgn="b"/>
                      <a:r>
                        <a:rPr lang="tr-TR" sz="1100" b="0" i="0" u="none" strike="noStrike">
                          <a:solidFill>
                            <a:srgbClr val="000000"/>
                          </a:solidFill>
                          <a:latin typeface="Calibri"/>
                        </a:rPr>
                        <a:t>görevlendirme</a:t>
                      </a:r>
                    </a:p>
                  </a:txBody>
                  <a:tcPr marL="9525" marR="9525" marT="9525" marB="0" anchor="b"/>
                </a:tc>
              </a:tr>
              <a:tr h="370840">
                <a:tc>
                  <a:txBody>
                    <a:bodyPr/>
                    <a:lstStyle/>
                    <a:p>
                      <a:pPr algn="ctr" fontAlgn="b"/>
                      <a:r>
                        <a:rPr lang="tr-TR" sz="1200" b="0" i="0" u="none" strike="noStrike" dirty="0" smtClean="0">
                          <a:solidFill>
                            <a:srgbClr val="000000"/>
                          </a:solidFill>
                          <a:latin typeface="Calibri"/>
                        </a:rPr>
                        <a:t>44</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dirty="0" smtClean="0">
                          <a:solidFill>
                            <a:srgbClr val="000000"/>
                          </a:solidFill>
                          <a:latin typeface="Calibri"/>
                        </a:rPr>
                        <a:t>Gülden ÇÖME</a:t>
                      </a:r>
                      <a:endParaRPr lang="tr-TR" sz="1000" b="0" i="0" u="none" strike="noStrike" dirty="0">
                        <a:solidFill>
                          <a:srgbClr val="000000"/>
                        </a:solidFill>
                        <a:latin typeface="Calibri"/>
                      </a:endParaRPr>
                    </a:p>
                  </a:txBody>
                  <a:tcPr marL="9525" marR="9525" marT="9525" marB="0" anchor="ctr"/>
                </a:tc>
                <a:tc>
                  <a:txBody>
                    <a:bodyPr/>
                    <a:lstStyle/>
                    <a:p>
                      <a:pPr algn="ctr" fontAlgn="ctr"/>
                      <a:r>
                        <a:rPr lang="tr-TR" sz="1000" b="0" i="0" u="none" strike="noStrike" dirty="0" smtClean="0">
                          <a:solidFill>
                            <a:srgbClr val="000000"/>
                          </a:solidFill>
                          <a:latin typeface="Calibri"/>
                        </a:rPr>
                        <a:t>Felsefe</a:t>
                      </a:r>
                      <a:endParaRPr lang="tr-TR" sz="1000" b="0" i="0" u="none" strike="noStrike" dirty="0">
                        <a:solidFill>
                          <a:srgbClr val="000000"/>
                        </a:solidFill>
                        <a:latin typeface="Calibri"/>
                      </a:endParaRPr>
                    </a:p>
                  </a:txBody>
                  <a:tcPr marL="9525" marR="9525" marT="9525" marB="0" anchor="ctr"/>
                </a:tc>
                <a:tc>
                  <a:txBody>
                    <a:bodyPr/>
                    <a:lstStyle/>
                    <a:p>
                      <a:pPr algn="l" fontAlgn="b"/>
                      <a:r>
                        <a:rPr lang="tr-TR" sz="1100" b="0" i="0" u="none" strike="noStrike">
                          <a:solidFill>
                            <a:srgbClr val="000000"/>
                          </a:solidFill>
                          <a:latin typeface="Calibri"/>
                        </a:rPr>
                        <a:t> </a:t>
                      </a:r>
                    </a:p>
                  </a:txBody>
                  <a:tcPr marL="9525" marR="9525" marT="9525" marB="0" anchor="b"/>
                </a:tc>
              </a:tr>
              <a:tr h="370840">
                <a:tc>
                  <a:txBody>
                    <a:bodyPr/>
                    <a:lstStyle/>
                    <a:p>
                      <a:pPr algn="ctr" fontAlgn="b"/>
                      <a:r>
                        <a:rPr lang="tr-TR" sz="1200" b="0" i="0" u="none" strike="noStrike" dirty="0" smtClean="0">
                          <a:solidFill>
                            <a:srgbClr val="000000"/>
                          </a:solidFill>
                          <a:latin typeface="Calibri"/>
                        </a:rPr>
                        <a:t>45</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dirty="0" smtClean="0">
                          <a:solidFill>
                            <a:srgbClr val="000000"/>
                          </a:solidFill>
                          <a:latin typeface="Calibri"/>
                        </a:rPr>
                        <a:t>Cem</a:t>
                      </a:r>
                      <a:r>
                        <a:rPr lang="tr-TR" sz="1000" b="0" i="0" u="none" strike="noStrike" baseline="0" dirty="0" smtClean="0">
                          <a:solidFill>
                            <a:srgbClr val="000000"/>
                          </a:solidFill>
                          <a:latin typeface="Calibri"/>
                        </a:rPr>
                        <a:t> İDİKUT</a:t>
                      </a:r>
                      <a:endParaRPr lang="tr-TR" sz="1000" b="0" i="0" u="none" strike="noStrike" dirty="0">
                        <a:solidFill>
                          <a:srgbClr val="000000"/>
                        </a:solidFill>
                        <a:latin typeface="Calibri"/>
                      </a:endParaRPr>
                    </a:p>
                  </a:txBody>
                  <a:tcPr marL="9525" marR="9525" marT="9525" marB="0" anchor="ctr"/>
                </a:tc>
                <a:tc>
                  <a:txBody>
                    <a:bodyPr/>
                    <a:lstStyle/>
                    <a:p>
                      <a:pPr algn="ctr" fontAlgn="ctr"/>
                      <a:r>
                        <a:rPr lang="tr-TR" sz="1000" b="0" i="0" u="none" strike="noStrike">
                          <a:solidFill>
                            <a:srgbClr val="000000"/>
                          </a:solidFill>
                          <a:latin typeface="Calibri"/>
                        </a:rPr>
                        <a:t>Görsel Sanatlar</a:t>
                      </a:r>
                    </a:p>
                  </a:txBody>
                  <a:tcPr marL="9525" marR="9525" marT="9525" marB="0" anchor="ctr"/>
                </a:tc>
                <a:tc>
                  <a:txBody>
                    <a:bodyPr/>
                    <a:lstStyle/>
                    <a:p>
                      <a:pPr algn="l" fontAlgn="b"/>
                      <a:r>
                        <a:rPr lang="tr-TR" sz="1100" b="0" i="0" u="none" strike="noStrike">
                          <a:solidFill>
                            <a:srgbClr val="000000"/>
                          </a:solidFill>
                          <a:latin typeface="Calibri"/>
                        </a:rPr>
                        <a:t> </a:t>
                      </a:r>
                    </a:p>
                  </a:txBody>
                  <a:tcPr marL="9525" marR="9525" marT="9525" marB="0" anchor="b"/>
                </a:tc>
              </a:tr>
              <a:tr h="370840">
                <a:tc>
                  <a:txBody>
                    <a:bodyPr/>
                    <a:lstStyle/>
                    <a:p>
                      <a:pPr algn="ctr" fontAlgn="b"/>
                      <a:r>
                        <a:rPr lang="tr-TR" sz="1200" b="0" i="0" u="none" strike="noStrike" dirty="0" smtClean="0">
                          <a:solidFill>
                            <a:srgbClr val="000000"/>
                          </a:solidFill>
                          <a:latin typeface="Calibri"/>
                        </a:rPr>
                        <a:t>46</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a:solidFill>
                            <a:srgbClr val="000000"/>
                          </a:solidFill>
                          <a:latin typeface="Calibri"/>
                        </a:rPr>
                        <a:t>Alev ÇELİK</a:t>
                      </a:r>
                    </a:p>
                  </a:txBody>
                  <a:tcPr marL="9525" marR="9525" marT="9525" marB="0" anchor="ctr"/>
                </a:tc>
                <a:tc>
                  <a:txBody>
                    <a:bodyPr/>
                    <a:lstStyle/>
                    <a:p>
                      <a:pPr algn="ctr" fontAlgn="ctr"/>
                      <a:r>
                        <a:rPr lang="tr-TR" sz="1000" b="0" i="0" u="none" strike="noStrike">
                          <a:solidFill>
                            <a:srgbClr val="000000"/>
                          </a:solidFill>
                          <a:latin typeface="Calibri"/>
                        </a:rPr>
                        <a:t>Rehberlik</a:t>
                      </a:r>
                    </a:p>
                  </a:txBody>
                  <a:tcPr marL="9525" marR="9525" marT="9525" marB="0" anchor="ctr"/>
                </a:tc>
                <a:tc>
                  <a:txBody>
                    <a:bodyPr/>
                    <a:lstStyle/>
                    <a:p>
                      <a:pPr algn="l" fontAlgn="b"/>
                      <a:r>
                        <a:rPr lang="tr-TR" sz="1100" b="0" i="0" u="none" strike="noStrike">
                          <a:solidFill>
                            <a:srgbClr val="000000"/>
                          </a:solidFill>
                          <a:latin typeface="Calibri"/>
                        </a:rPr>
                        <a:t> </a:t>
                      </a:r>
                    </a:p>
                  </a:txBody>
                  <a:tcPr marL="9525" marR="9525" marT="9525" marB="0" anchor="b"/>
                </a:tc>
              </a:tr>
              <a:tr h="370840">
                <a:tc>
                  <a:txBody>
                    <a:bodyPr/>
                    <a:lstStyle/>
                    <a:p>
                      <a:pPr algn="ctr" fontAlgn="b"/>
                      <a:r>
                        <a:rPr lang="tr-TR" sz="1200" b="0" i="0" u="none" strike="noStrike" dirty="0" smtClean="0">
                          <a:solidFill>
                            <a:srgbClr val="000000"/>
                          </a:solidFill>
                          <a:latin typeface="Calibri"/>
                        </a:rPr>
                        <a:t>47</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a:solidFill>
                            <a:srgbClr val="000000"/>
                          </a:solidFill>
                          <a:latin typeface="Calibri"/>
                        </a:rPr>
                        <a:t>Asu BÜLBÜL</a:t>
                      </a:r>
                    </a:p>
                  </a:txBody>
                  <a:tcPr marL="9525" marR="9525" marT="9525" marB="0" anchor="ctr"/>
                </a:tc>
                <a:tc>
                  <a:txBody>
                    <a:bodyPr/>
                    <a:lstStyle/>
                    <a:p>
                      <a:pPr algn="ctr" fontAlgn="ctr"/>
                      <a:r>
                        <a:rPr lang="tr-TR" sz="1000" b="0" i="0" u="none" strike="noStrike">
                          <a:solidFill>
                            <a:srgbClr val="000000"/>
                          </a:solidFill>
                          <a:latin typeface="Calibri"/>
                        </a:rPr>
                        <a:t>Rehberlik</a:t>
                      </a:r>
                    </a:p>
                  </a:txBody>
                  <a:tcPr marL="9525" marR="9525" marT="9525" marB="0" anchor="ctr"/>
                </a:tc>
                <a:tc>
                  <a:txBody>
                    <a:bodyPr/>
                    <a:lstStyle/>
                    <a:p>
                      <a:pPr algn="l" fontAlgn="b"/>
                      <a:r>
                        <a:rPr lang="tr-TR" sz="1100" b="0" i="0" u="none" strike="noStrike">
                          <a:solidFill>
                            <a:srgbClr val="000000"/>
                          </a:solidFill>
                          <a:latin typeface="Calibri"/>
                        </a:rPr>
                        <a:t> </a:t>
                      </a:r>
                    </a:p>
                  </a:txBody>
                  <a:tcPr marL="9525" marR="9525" marT="9525" marB="0" anchor="b"/>
                </a:tc>
              </a:tr>
              <a:tr h="370840">
                <a:tc>
                  <a:txBody>
                    <a:bodyPr/>
                    <a:lstStyle/>
                    <a:p>
                      <a:pPr algn="ctr" fontAlgn="b"/>
                      <a:r>
                        <a:rPr lang="tr-TR" sz="1200" b="0" i="0" u="none" strike="noStrike" dirty="0" smtClean="0">
                          <a:solidFill>
                            <a:srgbClr val="000000"/>
                          </a:solidFill>
                          <a:latin typeface="Calibri"/>
                        </a:rPr>
                        <a:t>48</a:t>
                      </a:r>
                      <a:endParaRPr lang="tr-TR" sz="12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a:solidFill>
                            <a:srgbClr val="000000"/>
                          </a:solidFill>
                          <a:latin typeface="Calibri"/>
                        </a:rPr>
                        <a:t>Tevhide GÖRGÜN</a:t>
                      </a:r>
                    </a:p>
                  </a:txBody>
                  <a:tcPr marL="9525" marR="9525" marT="9525" marB="0" anchor="ctr"/>
                </a:tc>
                <a:tc>
                  <a:txBody>
                    <a:bodyPr/>
                    <a:lstStyle/>
                    <a:p>
                      <a:pPr algn="ctr" fontAlgn="ctr"/>
                      <a:r>
                        <a:rPr lang="tr-TR" sz="1000" b="0" i="0" u="none" strike="noStrike">
                          <a:solidFill>
                            <a:srgbClr val="000000"/>
                          </a:solidFill>
                          <a:latin typeface="Calibri"/>
                        </a:rPr>
                        <a:t>Din Kültürü ve Ah.Bi.</a:t>
                      </a:r>
                    </a:p>
                  </a:txBody>
                  <a:tcPr marL="9525" marR="9525" marT="9525" marB="0" anchor="ctr"/>
                </a:tc>
                <a:tc>
                  <a:txBody>
                    <a:bodyPr/>
                    <a:lstStyle/>
                    <a:p>
                      <a:pPr algn="l" fontAlgn="b"/>
                      <a:r>
                        <a:rPr lang="tr-TR" sz="1100" b="0" i="0" u="none" strike="noStrike">
                          <a:solidFill>
                            <a:srgbClr val="000000"/>
                          </a:solidFill>
                          <a:latin typeface="Calibri"/>
                        </a:rPr>
                        <a:t> </a:t>
                      </a:r>
                    </a:p>
                  </a:txBody>
                  <a:tcPr marL="9525" marR="9525" marT="9525" marB="0" anchor="b"/>
                </a:tc>
              </a:tr>
              <a:tr h="370840">
                <a:tc>
                  <a:txBody>
                    <a:bodyPr/>
                    <a:lstStyle/>
                    <a:p>
                      <a:pPr algn="ctr" fontAlgn="b"/>
                      <a:r>
                        <a:rPr lang="tr-TR" sz="1100" b="0" i="0" u="none" strike="noStrike" dirty="0" smtClean="0">
                          <a:solidFill>
                            <a:srgbClr val="000000"/>
                          </a:solidFill>
                          <a:latin typeface="Calibri"/>
                        </a:rPr>
                        <a:t>49</a:t>
                      </a:r>
                      <a:endParaRPr lang="tr-TR" sz="11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dirty="0" smtClean="0">
                          <a:solidFill>
                            <a:srgbClr val="000000"/>
                          </a:solidFill>
                          <a:latin typeface="Calibri"/>
                        </a:rPr>
                        <a:t>Hilal</a:t>
                      </a:r>
                      <a:r>
                        <a:rPr lang="tr-TR" sz="1000" b="0" i="0" u="none" strike="noStrike" baseline="0" dirty="0" smtClean="0">
                          <a:solidFill>
                            <a:srgbClr val="000000"/>
                          </a:solidFill>
                          <a:latin typeface="Calibri"/>
                        </a:rPr>
                        <a:t> DİNÇOL</a:t>
                      </a:r>
                      <a:endParaRPr lang="tr-TR" sz="1000" b="0" i="0" u="none" strike="noStrike" dirty="0">
                        <a:solidFill>
                          <a:srgbClr val="000000"/>
                        </a:solidFill>
                        <a:latin typeface="Calibri"/>
                      </a:endParaRPr>
                    </a:p>
                  </a:txBody>
                  <a:tcPr marL="9525" marR="9525" marT="9525" marB="0" anchor="ctr"/>
                </a:tc>
                <a:tc>
                  <a:txBody>
                    <a:bodyPr/>
                    <a:lstStyle/>
                    <a:p>
                      <a:pPr algn="ctr" fontAlgn="ctr"/>
                      <a:r>
                        <a:rPr lang="tr-TR" sz="1000" b="0" i="0" u="none" strike="noStrike">
                          <a:solidFill>
                            <a:srgbClr val="000000"/>
                          </a:solidFill>
                          <a:latin typeface="Calibri"/>
                        </a:rPr>
                        <a:t>Kimya</a:t>
                      </a:r>
                    </a:p>
                  </a:txBody>
                  <a:tcPr marL="9525" marR="9525" marT="9525" marB="0" anchor="ctr"/>
                </a:tc>
                <a:tc>
                  <a:txBody>
                    <a:bodyPr/>
                    <a:lstStyle/>
                    <a:p>
                      <a:pPr algn="l" fontAlgn="b"/>
                      <a:endParaRPr lang="tr-TR" sz="1100" b="0" i="0" u="none" strike="noStrike" dirty="0">
                        <a:solidFill>
                          <a:srgbClr val="000000"/>
                        </a:solidFill>
                        <a:latin typeface="Calibri"/>
                      </a:endParaRPr>
                    </a:p>
                  </a:txBody>
                  <a:tcPr marL="9525" marR="9525" marT="9525" marB="0" anchor="b"/>
                </a:tc>
              </a:tr>
              <a:tr h="370840">
                <a:tc>
                  <a:txBody>
                    <a:bodyPr/>
                    <a:lstStyle/>
                    <a:p>
                      <a:r>
                        <a:rPr lang="tr-TR" sz="1200" dirty="0" smtClean="0">
                          <a:latin typeface="Calibri" pitchFamily="34" charset="0"/>
                        </a:rPr>
                        <a:t>     50</a:t>
                      </a:r>
                      <a:endParaRPr lang="tr-TR" sz="1200" dirty="0">
                        <a:latin typeface="Calibri" pitchFamily="34" charset="0"/>
                      </a:endParaRPr>
                    </a:p>
                  </a:txBody>
                  <a:tcPr marL="9525" marR="9525" marT="9525" marB="0" anchor="b"/>
                </a:tc>
                <a:tc>
                  <a:txBody>
                    <a:bodyPr/>
                    <a:lstStyle/>
                    <a:p>
                      <a:pPr algn="ctr" fontAlgn="ctr"/>
                      <a:r>
                        <a:rPr lang="tr-TR" sz="1000" b="0" i="0" u="none" strike="noStrike" dirty="0" err="1" smtClean="0">
                          <a:solidFill>
                            <a:srgbClr val="000000"/>
                          </a:solidFill>
                          <a:latin typeface="Calibri"/>
                        </a:rPr>
                        <a:t>Hatie</a:t>
                      </a:r>
                      <a:r>
                        <a:rPr lang="tr-TR" sz="1000" b="0" i="0" u="none" strike="noStrike" dirty="0" smtClean="0">
                          <a:solidFill>
                            <a:srgbClr val="000000"/>
                          </a:solidFill>
                          <a:latin typeface="Calibri"/>
                        </a:rPr>
                        <a:t> GÜNGÖR</a:t>
                      </a:r>
                      <a:endParaRPr lang="tr-TR" sz="1000" b="0" i="0" u="none" strike="noStrike" dirty="0">
                        <a:solidFill>
                          <a:srgbClr val="000000"/>
                        </a:solidFill>
                        <a:latin typeface="Calibri"/>
                      </a:endParaRPr>
                    </a:p>
                  </a:txBody>
                  <a:tcPr marL="9525" marR="9525" marT="9525" marB="0" anchor="ctr"/>
                </a:tc>
                <a:tc>
                  <a:txBody>
                    <a:bodyPr/>
                    <a:lstStyle/>
                    <a:p>
                      <a:pPr algn="ctr" fontAlgn="ctr"/>
                      <a:r>
                        <a:rPr lang="tr-TR" sz="1000" b="0" i="0" u="none" strike="noStrike" dirty="0">
                          <a:solidFill>
                            <a:srgbClr val="000000"/>
                          </a:solidFill>
                          <a:latin typeface="Calibri"/>
                        </a:rPr>
                        <a:t> </a:t>
                      </a:r>
                      <a:r>
                        <a:rPr lang="tr-TR" sz="1000" b="0" i="0" u="none" strike="noStrike" dirty="0" smtClean="0">
                          <a:solidFill>
                            <a:srgbClr val="000000"/>
                          </a:solidFill>
                          <a:latin typeface="Calibri"/>
                        </a:rPr>
                        <a:t>kİMYA</a:t>
                      </a:r>
                      <a:endParaRPr lang="tr-TR" sz="1000" b="0" i="0" u="none" strike="noStrike" dirty="0">
                        <a:solidFill>
                          <a:srgbClr val="000000"/>
                        </a:solidFill>
                        <a:latin typeface="Calibri"/>
                      </a:endParaRPr>
                    </a:p>
                  </a:txBody>
                  <a:tcPr marL="9525" marR="9525" marT="9525" marB="0" anchor="ctr"/>
                </a:tc>
                <a:tc>
                  <a:txBody>
                    <a:bodyPr/>
                    <a:lstStyle/>
                    <a:p>
                      <a:pPr algn="l" fontAlgn="b"/>
                      <a:endParaRPr lang="tr-TR" sz="1100" b="0" i="0" u="none" strike="noStrike" dirty="0">
                        <a:solidFill>
                          <a:srgbClr val="000000"/>
                        </a:solidFill>
                        <a:latin typeface="Calibri"/>
                      </a:endParaRPr>
                    </a:p>
                  </a:txBody>
                  <a:tcPr marL="9525" marR="9525" marT="9525" marB="0" anchor="b"/>
                </a:tc>
              </a:tr>
              <a:tr h="370840">
                <a:tc>
                  <a:txBody>
                    <a:bodyPr/>
                    <a:lstStyle/>
                    <a:p>
                      <a:r>
                        <a:rPr lang="tr-TR" sz="1200" dirty="0" smtClean="0">
                          <a:latin typeface="Calibri" pitchFamily="34" charset="0"/>
                        </a:rPr>
                        <a:t>     51</a:t>
                      </a:r>
                      <a:endParaRPr lang="tr-TR" sz="1200" dirty="0">
                        <a:latin typeface="Calibri" pitchFamily="34" charset="0"/>
                      </a:endParaRPr>
                    </a:p>
                  </a:txBody>
                  <a:tcPr marL="9525" marR="9525" marT="9525" marB="0" anchor="b"/>
                </a:tc>
                <a:tc>
                  <a:txBody>
                    <a:bodyPr/>
                    <a:lstStyle/>
                    <a:p>
                      <a:pPr algn="ctr" fontAlgn="b"/>
                      <a:r>
                        <a:rPr lang="tr-TR" sz="1000" b="0" i="0" u="none" strike="noStrike" dirty="0" smtClean="0">
                          <a:solidFill>
                            <a:srgbClr val="000000"/>
                          </a:solidFill>
                          <a:latin typeface="Calibri"/>
                        </a:rPr>
                        <a:t>Kadir KINACI</a:t>
                      </a:r>
                      <a:endParaRPr lang="tr-TR" sz="1000" b="0" i="0" u="none" strike="noStrike" dirty="0">
                        <a:solidFill>
                          <a:srgbClr val="000000"/>
                        </a:solidFill>
                        <a:latin typeface="Calibri"/>
                      </a:endParaRPr>
                    </a:p>
                  </a:txBody>
                  <a:tcPr marL="9525" marR="9525" marT="9525" marB="0" anchor="b"/>
                </a:tc>
                <a:tc>
                  <a:txBody>
                    <a:bodyPr/>
                    <a:lstStyle/>
                    <a:p>
                      <a:pPr algn="ctr" fontAlgn="ctr"/>
                      <a:r>
                        <a:rPr lang="tr-TR" sz="1000" b="0" i="0" u="none" strike="noStrike" dirty="0" smtClean="0">
                          <a:solidFill>
                            <a:srgbClr val="000000"/>
                          </a:solidFill>
                          <a:latin typeface="Calibri"/>
                        </a:rPr>
                        <a:t>Beden Eğitimi</a:t>
                      </a:r>
                      <a:endParaRPr lang="tr-TR" sz="1000" b="0" i="0" u="none" strike="noStrike" dirty="0">
                        <a:solidFill>
                          <a:srgbClr val="000000"/>
                        </a:solidFill>
                        <a:latin typeface="Calibri"/>
                      </a:endParaRPr>
                    </a:p>
                  </a:txBody>
                  <a:tcPr marL="9525" marR="9525" marT="9525" marB="0" anchor="ctr"/>
                </a:tc>
                <a:tc>
                  <a:txBody>
                    <a:bodyPr/>
                    <a:lstStyle/>
                    <a:p>
                      <a:pPr algn="l" fontAlgn="b"/>
                      <a:endParaRPr lang="tr-TR" sz="1100" b="0" i="0" u="none" strike="noStrike" dirty="0">
                        <a:solidFill>
                          <a:srgbClr val="000000"/>
                        </a:solidFill>
                        <a:latin typeface="Calibri"/>
                      </a:endParaRPr>
                    </a:p>
                  </a:txBody>
                  <a:tcPr marL="9525" marR="9525" marT="9525" marB="0" anchor="b"/>
                </a:tc>
              </a:tr>
              <a:tr h="370840">
                <a:tc>
                  <a:txBody>
                    <a:bodyPr/>
                    <a:lstStyle/>
                    <a:p>
                      <a:r>
                        <a:rPr lang="tr-TR" sz="1200" dirty="0" smtClean="0"/>
                        <a:t>      52</a:t>
                      </a:r>
                      <a:endParaRPr lang="tr-TR" sz="1200" dirty="0"/>
                    </a:p>
                  </a:txBody>
                  <a:tcPr marL="9525" marR="9525" marT="9525" marB="0" anchor="ctr"/>
                </a:tc>
                <a:tc>
                  <a:txBody>
                    <a:bodyPr/>
                    <a:lstStyle/>
                    <a:p>
                      <a:pPr algn="ctr" fontAlgn="ctr"/>
                      <a:endParaRPr lang="tr-TR" sz="1000" b="0" i="0" u="none" strike="noStrike" dirty="0">
                        <a:solidFill>
                          <a:srgbClr val="000000"/>
                        </a:solidFill>
                        <a:latin typeface="Calibri"/>
                      </a:endParaRPr>
                    </a:p>
                  </a:txBody>
                  <a:tcPr marL="9525" marR="9525" marT="9525" marB="0" anchor="ctr"/>
                </a:tc>
                <a:tc>
                  <a:txBody>
                    <a:bodyPr/>
                    <a:lstStyle/>
                    <a:p>
                      <a:pPr algn="l" fontAlgn="b"/>
                      <a:endParaRPr lang="tr-TR" sz="1000" b="0" i="0" u="none" strike="noStrike" dirty="0">
                        <a:solidFill>
                          <a:srgbClr val="000000"/>
                        </a:solidFill>
                        <a:latin typeface="Calibri"/>
                      </a:endParaRPr>
                    </a:p>
                  </a:txBody>
                  <a:tcPr marL="9525" marR="9525" marT="9525" marB="0" anchor="b"/>
                </a:tc>
                <a:tc>
                  <a:txBody>
                    <a:bodyPr/>
                    <a:lstStyle/>
                    <a:p>
                      <a:pPr algn="l" fontAlgn="b"/>
                      <a:endParaRPr lang="tr-TR" sz="1100" b="0" i="0" u="none" strike="noStrike" dirty="0">
                        <a:solidFill>
                          <a:srgbClr val="000000"/>
                        </a:solidFill>
                        <a:latin typeface="Calibri"/>
                      </a:endParaRPr>
                    </a:p>
                  </a:txBody>
                  <a:tcPr marL="9525" marR="9525" marT="9525" marB="0" anchor="b"/>
                </a:tc>
              </a:tr>
            </a:tbl>
          </a:graphicData>
        </a:graphic>
      </p:graphicFrame>
      <p:sp>
        <p:nvSpPr>
          <p:cNvPr id="4" name="2 Metin Yer Tutucusu"/>
          <p:cNvSpPr txBox="1">
            <a:spLocks/>
          </p:cNvSpPr>
          <p:nvPr/>
        </p:nvSpPr>
        <p:spPr>
          <a:xfrm rot="16200000">
            <a:off x="-1673656" y="5013964"/>
            <a:ext cx="5544619" cy="1348324"/>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NİŞANTAŞI NURİ  AKIN ANADOLU LİSESİ</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2019-2020 </a:t>
            </a:r>
            <a:r>
              <a:rPr kumimoji="0" lang="tr-TR" sz="1600" b="0" i="0" u="none" strike="noStrike" kern="1200" cap="none" spc="0" normalizeH="0" baseline="0" noProof="0" dirty="0" smtClean="0">
                <a:ln>
                  <a:noFill/>
                </a:ln>
                <a:solidFill>
                  <a:srgbClr val="FFFFFF"/>
                </a:solidFill>
                <a:effectLst/>
                <a:uLnTx/>
                <a:uFillTx/>
                <a:latin typeface="+mn-lt"/>
                <a:ea typeface="+mn-ea"/>
                <a:cs typeface="+mn-cs"/>
              </a:rPr>
              <a:t>EĞİTİM – ÖĞRETİM YILI </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BRİFİNG DOSYASI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pic>
        <p:nvPicPr>
          <p:cNvPr id="6" name="5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Yer Tutucusu"/>
          <p:cNvSpPr>
            <a:spLocks noGrp="1"/>
          </p:cNvSpPr>
          <p:nvPr>
            <p:ph type="body" idx="1"/>
          </p:nvPr>
        </p:nvSpPr>
        <p:spPr>
          <a:xfrm>
            <a:off x="1026319" y="3657601"/>
            <a:ext cx="4860131" cy="4010743"/>
          </a:xfrm>
        </p:spPr>
        <p:txBody>
          <a:bodyPr>
            <a:normAutofit/>
          </a:bodyPr>
          <a:lstStyle/>
          <a:p>
            <a:pPr algn="l">
              <a:buFont typeface="Arial" pitchFamily="34" charset="0"/>
              <a:buChar char="•"/>
            </a:pPr>
            <a:endParaRPr lang="tr-TR" dirty="0" smtClean="0"/>
          </a:p>
          <a:p>
            <a:pPr algn="l">
              <a:buFont typeface="Arial" pitchFamily="34" charset="0"/>
              <a:buChar char="•"/>
            </a:pPr>
            <a:endParaRPr lang="tr-TR" dirty="0" smtClean="0"/>
          </a:p>
          <a:p>
            <a:pPr algn="l">
              <a:buFont typeface="Arial" pitchFamily="34" charset="0"/>
              <a:buChar char="•"/>
            </a:pPr>
            <a:r>
              <a:rPr lang="tr-TR" dirty="0" smtClean="0"/>
              <a:t>Kurumun </a:t>
            </a:r>
            <a:r>
              <a:rPr lang="tr-TR" dirty="0" err="1" smtClean="0"/>
              <a:t>SorunlarI</a:t>
            </a:r>
            <a:endParaRPr lang="tr-TR" dirty="0" smtClean="0"/>
          </a:p>
          <a:p>
            <a:pPr algn="l">
              <a:buFont typeface="Arial" pitchFamily="34" charset="0"/>
              <a:buChar char="•"/>
            </a:pPr>
            <a:r>
              <a:rPr lang="tr-TR" dirty="0" smtClean="0"/>
              <a:t>Çözüm </a:t>
            </a:r>
            <a:r>
              <a:rPr lang="tr-TR" dirty="0" err="1" smtClean="0"/>
              <a:t>Önerİlerİ</a:t>
            </a:r>
            <a:endParaRPr lang="tr-TR" dirty="0" smtClean="0"/>
          </a:p>
          <a:p>
            <a:pPr algn="l">
              <a:buFont typeface="Arial" pitchFamily="34" charset="0"/>
              <a:buChar char="•"/>
            </a:pPr>
            <a:r>
              <a:rPr lang="tr-TR" dirty="0" smtClean="0"/>
              <a:t>sosyal </a:t>
            </a:r>
            <a:r>
              <a:rPr lang="tr-TR" dirty="0" err="1" smtClean="0"/>
              <a:t>faalİyetlerİ</a:t>
            </a:r>
            <a:endParaRPr lang="tr-TR" dirty="0" smtClean="0"/>
          </a:p>
          <a:p>
            <a:pPr algn="l">
              <a:buFont typeface="Arial" pitchFamily="34" charset="0"/>
              <a:buChar char="•"/>
            </a:pPr>
            <a:r>
              <a:rPr lang="tr-TR" dirty="0" smtClean="0"/>
              <a:t>Kurumun </a:t>
            </a:r>
            <a:r>
              <a:rPr lang="tr-TR" dirty="0" err="1" smtClean="0"/>
              <a:t>baŞarILARI</a:t>
            </a:r>
            <a:endParaRPr lang="tr-TR" dirty="0" smtClean="0"/>
          </a:p>
          <a:p>
            <a:pPr algn="l">
              <a:buFont typeface="Arial" pitchFamily="34" charset="0"/>
              <a:buChar char="•"/>
            </a:pPr>
            <a:r>
              <a:rPr lang="tr-TR" dirty="0" smtClean="0"/>
              <a:t>FİZİKİ AÇIDAN YAPILAN VE YAPILACAK ÇALIŞMALARI</a:t>
            </a:r>
          </a:p>
          <a:p>
            <a:pPr algn="l"/>
            <a:r>
              <a:rPr lang="tr-TR" dirty="0" smtClean="0"/>
              <a:t> </a:t>
            </a:r>
          </a:p>
        </p:txBody>
      </p:sp>
      <p:sp>
        <p:nvSpPr>
          <p:cNvPr id="3" name="2 Başlık"/>
          <p:cNvSpPr>
            <a:spLocks noGrp="1"/>
          </p:cNvSpPr>
          <p:nvPr>
            <p:ph type="title"/>
          </p:nvPr>
        </p:nvSpPr>
        <p:spPr/>
        <p:txBody>
          <a:bodyPr/>
          <a:lstStyle/>
          <a:p>
            <a:r>
              <a:rPr lang="tr-TR" dirty="0" smtClean="0"/>
              <a:t>3.BÖLÜM</a:t>
            </a:r>
            <a:br>
              <a:rPr lang="tr-TR" dirty="0" smtClean="0"/>
            </a:br>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nvPr>
        </p:nvGraphicFramePr>
        <p:xfrm>
          <a:off x="2343150" y="914400"/>
          <a:ext cx="4229100" cy="7088920"/>
        </p:xfrm>
        <a:graphic>
          <a:graphicData uri="http://schemas.openxmlformats.org/drawingml/2006/table">
            <a:tbl>
              <a:tblPr firstRow="1" bandRow="1">
                <a:tableStyleId>{5C22544A-7EE6-4342-B048-85BDC9FD1C3A}</a:tableStyleId>
              </a:tblPr>
              <a:tblGrid>
                <a:gridCol w="4229100"/>
              </a:tblGrid>
              <a:tr h="359300">
                <a:tc>
                  <a:txBody>
                    <a:bodyPr/>
                    <a:lstStyle/>
                    <a:p>
                      <a:endParaRPr lang="tr-TR" sz="1200" b="0" dirty="0"/>
                    </a:p>
                  </a:txBody>
                  <a:tcPr/>
                </a:tc>
              </a:tr>
              <a:tr h="41798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400" b="0" dirty="0" smtClean="0"/>
                        <a:t> </a:t>
                      </a:r>
                      <a:r>
                        <a:rPr kumimoji="0" lang="tr-TR" sz="1400" b="1" u="sng" kern="1200" dirty="0" smtClean="0">
                          <a:solidFill>
                            <a:schemeClr val="dk1"/>
                          </a:solidFill>
                          <a:latin typeface="+mn-lt"/>
                          <a:ea typeface="+mn-ea"/>
                          <a:cs typeface="+mn-cs"/>
                        </a:rPr>
                        <a:t>Bina İle İlgili Sorunlar:</a:t>
                      </a:r>
                      <a:r>
                        <a:rPr kumimoji="0" lang="tr-TR" sz="1400" kern="120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tr-TR" sz="1200" b="0" dirty="0"/>
                    </a:p>
                  </a:txBody>
                  <a:tcPr/>
                </a:tc>
              </a:tr>
              <a:tr h="359300">
                <a:tc>
                  <a:txBody>
                    <a:bodyPr/>
                    <a:lstStyle/>
                    <a:p>
                      <a:r>
                        <a:rPr kumimoji="0" lang="tr-TR" sz="1200" kern="1200" dirty="0" smtClean="0">
                          <a:solidFill>
                            <a:schemeClr val="dk1"/>
                          </a:solidFill>
                          <a:latin typeface="+mn-lt"/>
                          <a:ea typeface="+mn-ea"/>
                          <a:cs typeface="+mn-cs"/>
                        </a:rPr>
                        <a:t>Kurumumuzda 2010-2011 öğretim yılında depreme karşı güçlendirme yapılmış ve binamız yenilenmiştir. Ancak binanın çatısında</a:t>
                      </a:r>
                      <a:r>
                        <a:rPr kumimoji="0" lang="tr-TR" sz="1200" kern="1200" baseline="0" dirty="0" smtClean="0">
                          <a:solidFill>
                            <a:schemeClr val="dk1"/>
                          </a:solidFill>
                          <a:latin typeface="+mn-lt"/>
                          <a:ea typeface="+mn-ea"/>
                          <a:cs typeface="+mn-cs"/>
                        </a:rPr>
                        <a:t> yalıtımsal bazı sorunlar vardır. </a:t>
                      </a:r>
                      <a:r>
                        <a:rPr kumimoji="0" lang="tr-TR" sz="1200" kern="1200" dirty="0" smtClean="0">
                          <a:solidFill>
                            <a:schemeClr val="dk1"/>
                          </a:solidFill>
                          <a:latin typeface="+mn-lt"/>
                          <a:ea typeface="+mn-ea"/>
                          <a:cs typeface="+mn-cs"/>
                        </a:rPr>
                        <a:t> Spor salonu su hidroforu sisteminde ve tuvaletlerdeki bazı sifon Ve musluklarda bazı yapılması gereken bir takım tamiratlar okulun kendi imkanları</a:t>
                      </a:r>
                      <a:r>
                        <a:rPr kumimoji="0" lang="tr-TR" sz="1200" kern="1200" baseline="0" dirty="0" smtClean="0">
                          <a:solidFill>
                            <a:schemeClr val="dk1"/>
                          </a:solidFill>
                          <a:latin typeface="+mn-lt"/>
                          <a:ea typeface="+mn-ea"/>
                          <a:cs typeface="+mn-cs"/>
                        </a:rPr>
                        <a:t> ile yaptırılmıştır.</a:t>
                      </a:r>
                      <a:endParaRPr lang="tr-TR" sz="1200" b="0" dirty="0"/>
                    </a:p>
                  </a:txBody>
                  <a:tcPr/>
                </a:tc>
              </a:tr>
              <a:tr h="3593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400" b="1" u="sng" kern="1200" dirty="0" smtClean="0">
                          <a:solidFill>
                            <a:schemeClr val="dk1"/>
                          </a:solidFill>
                          <a:latin typeface="+mn-lt"/>
                          <a:ea typeface="+mn-ea"/>
                          <a:cs typeface="+mn-cs"/>
                        </a:rPr>
                        <a:t>Öğretmen-Yönetici İle İlgili Sorunlar:</a:t>
                      </a:r>
                      <a:endParaRPr kumimoji="0" lang="tr-TR" sz="1400" kern="1200" dirty="0" smtClean="0">
                        <a:solidFill>
                          <a:schemeClr val="dk1"/>
                        </a:solidFill>
                        <a:latin typeface="+mn-lt"/>
                        <a:ea typeface="+mn-ea"/>
                        <a:cs typeface="+mn-cs"/>
                      </a:endParaRPr>
                    </a:p>
                    <a:p>
                      <a:pPr>
                        <a:buFont typeface="Arial" pitchFamily="34" charset="0"/>
                        <a:buChar char="•"/>
                      </a:pPr>
                      <a:endParaRPr lang="tr-TR" sz="1200" b="0" dirty="0"/>
                    </a:p>
                  </a:txBody>
                  <a:tcPr/>
                </a:tc>
              </a:tr>
              <a:tr h="359300">
                <a:tc>
                  <a:txBody>
                    <a:bodyPr/>
                    <a:lstStyle/>
                    <a:p>
                      <a:r>
                        <a:rPr lang="tr-TR" sz="1200" b="0" dirty="0" smtClean="0"/>
                        <a:t>Okulumuzda yönetici</a:t>
                      </a:r>
                      <a:r>
                        <a:rPr lang="tr-TR" sz="1200" b="0" baseline="0" dirty="0" smtClean="0"/>
                        <a:t> ve öğretmenlerle ilgili herhangi bir sorun yoktur.</a:t>
                      </a:r>
                      <a:endParaRPr lang="tr-TR" sz="1200" b="0" dirty="0"/>
                    </a:p>
                  </a:txBody>
                  <a:tcPr/>
                </a:tc>
              </a:tr>
              <a:tr h="3593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400" b="1" u="sng" kern="1200" dirty="0" smtClean="0">
                          <a:solidFill>
                            <a:schemeClr val="dk1"/>
                          </a:solidFill>
                          <a:latin typeface="+mn-lt"/>
                          <a:ea typeface="+mn-ea"/>
                          <a:cs typeface="+mn-cs"/>
                        </a:rPr>
                        <a:t>Öğrenci Devamı İle İlgili Sorunlar:</a:t>
                      </a:r>
                      <a:endParaRPr kumimoji="0" lang="tr-TR" sz="1400" kern="1200" dirty="0" smtClean="0">
                        <a:solidFill>
                          <a:schemeClr val="dk1"/>
                        </a:solidFill>
                        <a:latin typeface="+mn-lt"/>
                        <a:ea typeface="+mn-ea"/>
                        <a:cs typeface="+mn-cs"/>
                      </a:endParaRPr>
                    </a:p>
                    <a:p>
                      <a:pPr>
                        <a:buFont typeface="Arial" pitchFamily="34" charset="0"/>
                        <a:buChar char="•"/>
                      </a:pPr>
                      <a:endParaRPr lang="tr-TR" sz="1200" b="0" dirty="0"/>
                    </a:p>
                  </a:txBody>
                  <a:tcPr/>
                </a:tc>
              </a:tr>
              <a:tr h="359300">
                <a:tc>
                  <a:txBody>
                    <a:bodyPr/>
                    <a:lstStyle/>
                    <a:p>
                      <a:r>
                        <a:rPr kumimoji="0" lang="tr-TR" sz="1200" kern="1200" dirty="0" smtClean="0">
                          <a:solidFill>
                            <a:schemeClr val="dk1"/>
                          </a:solidFill>
                          <a:latin typeface="+mn-lt"/>
                          <a:ea typeface="+mn-ea"/>
                          <a:cs typeface="+mn-cs"/>
                        </a:rPr>
                        <a:t>Öğrencilerimizin devam durumları yakından takip edilmekte olup devamsızlığı fazla olan öğrencilere gerekli bildirimler yapılmakta, devamsızlıklarına yönelik önlemler</a:t>
                      </a:r>
                      <a:r>
                        <a:rPr kumimoji="0" lang="tr-TR" sz="1200" kern="1200" baseline="0" dirty="0" smtClean="0">
                          <a:solidFill>
                            <a:schemeClr val="dk1"/>
                          </a:solidFill>
                          <a:latin typeface="+mn-lt"/>
                          <a:ea typeface="+mn-ea"/>
                          <a:cs typeface="+mn-cs"/>
                        </a:rPr>
                        <a:t> </a:t>
                      </a:r>
                      <a:r>
                        <a:rPr kumimoji="0" lang="tr-TR" sz="1200" kern="1200" dirty="0" smtClean="0">
                          <a:solidFill>
                            <a:schemeClr val="dk1"/>
                          </a:solidFill>
                          <a:latin typeface="+mn-lt"/>
                          <a:ea typeface="+mn-ea"/>
                          <a:cs typeface="+mn-cs"/>
                        </a:rPr>
                        <a:t>alınmaktadır. Velilerimizin</a:t>
                      </a:r>
                      <a:r>
                        <a:rPr kumimoji="0" lang="tr-TR" sz="1200" kern="1200" baseline="0" dirty="0" smtClean="0">
                          <a:solidFill>
                            <a:schemeClr val="dk1"/>
                          </a:solidFill>
                          <a:latin typeface="+mn-lt"/>
                          <a:ea typeface="+mn-ea"/>
                          <a:cs typeface="+mn-cs"/>
                        </a:rPr>
                        <a:t> 8383 </a:t>
                      </a:r>
                      <a:r>
                        <a:rPr kumimoji="0" lang="tr-TR" sz="1200" kern="1200" baseline="0" dirty="0" err="1" smtClean="0">
                          <a:solidFill>
                            <a:schemeClr val="dk1"/>
                          </a:solidFill>
                          <a:latin typeface="+mn-lt"/>
                          <a:ea typeface="+mn-ea"/>
                          <a:cs typeface="+mn-cs"/>
                        </a:rPr>
                        <a:t>Meb</a:t>
                      </a:r>
                      <a:r>
                        <a:rPr kumimoji="0" lang="tr-TR" sz="1200" kern="1200" baseline="0" dirty="0" smtClean="0">
                          <a:solidFill>
                            <a:schemeClr val="dk1"/>
                          </a:solidFill>
                          <a:latin typeface="+mn-lt"/>
                          <a:ea typeface="+mn-ea"/>
                          <a:cs typeface="+mn-cs"/>
                        </a:rPr>
                        <a:t> Mobil Bilgi servisine abone olmaları teşvik edilerek öğrencilerimizin devamsızlık durumlarını yakından takip etmeleri sağlanmaktadır.</a:t>
                      </a:r>
                      <a:endParaRPr lang="tr-TR" sz="1200" b="0" dirty="0"/>
                    </a:p>
                  </a:txBody>
                  <a:tcPr/>
                </a:tc>
              </a:tr>
              <a:tr h="3593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400" b="1" u="sng" kern="1200" dirty="0" smtClean="0">
                          <a:solidFill>
                            <a:schemeClr val="dk1"/>
                          </a:solidFill>
                          <a:latin typeface="+mn-lt"/>
                          <a:ea typeface="+mn-ea"/>
                          <a:cs typeface="+mn-cs"/>
                        </a:rPr>
                        <a:t>Veli İle İlgili Sorunlar:</a:t>
                      </a:r>
                      <a:endParaRPr kumimoji="0" lang="tr-TR" sz="1400" kern="1200" dirty="0" smtClean="0">
                        <a:solidFill>
                          <a:schemeClr val="dk1"/>
                        </a:solidFill>
                        <a:latin typeface="+mn-lt"/>
                        <a:ea typeface="+mn-ea"/>
                        <a:cs typeface="+mn-cs"/>
                      </a:endParaRPr>
                    </a:p>
                    <a:p>
                      <a:pPr>
                        <a:buFont typeface="Arial" pitchFamily="34" charset="0"/>
                        <a:buChar char="•"/>
                      </a:pPr>
                      <a:endParaRPr lang="tr-TR" sz="1400" b="0" dirty="0"/>
                    </a:p>
                  </a:txBody>
                  <a:tcPr/>
                </a:tc>
              </a:tr>
              <a:tr h="359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Okulumuz velileri okulumuza ve öğrencilerimize yönelik ilgi sahibi ve hassas velilerdir. Genel veli toplantılarının yanı sıra diğer zamanlarda da okul idaresi ve öğretmenlerle iletişim halindedirler.</a:t>
                      </a:r>
                      <a:r>
                        <a:rPr kumimoji="0" lang="tr-TR" sz="1200" kern="1200" baseline="0" dirty="0" smtClean="0">
                          <a:solidFill>
                            <a:schemeClr val="dk1"/>
                          </a:solidFill>
                          <a:latin typeface="+mn-lt"/>
                          <a:ea typeface="+mn-ea"/>
                          <a:cs typeface="+mn-cs"/>
                        </a:rPr>
                        <a:t> Ancak bir takım velilerimizin de öğrenme odaklı değil, sanal bir başarıyı önemsercesine not odaklı yaklaşımlar sergilemesi, kimi durumlarda öğretmen ile velilerimizin aynı paralelde düşünmemelerini ve fikir ayrılıklarını doğurabilmektedir.</a:t>
                      </a:r>
                      <a:endParaRPr lang="tr-TR" sz="1200" b="0" dirty="0"/>
                    </a:p>
                  </a:txBody>
                  <a:tcPr/>
                </a:tc>
              </a:tr>
              <a:tr h="359300">
                <a:tc>
                  <a:txBody>
                    <a:bodyPr/>
                    <a:lstStyle/>
                    <a:p>
                      <a:pPr>
                        <a:buFont typeface="Arial" pitchFamily="34" charset="0"/>
                        <a:buChar char="•"/>
                      </a:pPr>
                      <a:endParaRPr lang="tr-TR" sz="1200" b="0" dirty="0"/>
                    </a:p>
                  </a:txBody>
                  <a:tcPr/>
                </a:tc>
              </a:tr>
            </a:tbl>
          </a:graphicData>
        </a:graphic>
      </p:graphicFrame>
      <p:sp>
        <p:nvSpPr>
          <p:cNvPr id="7"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Kurumun Sorunları ve Çözüm Önerileri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8" name="2 Metin Yer Tutucusu"/>
          <p:cNvSpPr>
            <a:spLocks noGrp="1"/>
          </p:cNvSpPr>
          <p:nvPr>
            <p:ph type="body" idx="2"/>
          </p:nvPr>
        </p:nvSpPr>
        <p:spPr>
          <a:xfrm rot="16200000">
            <a:off x="-1673656" y="5013964"/>
            <a:ext cx="5544619" cy="1348324"/>
          </a:xfrm>
        </p:spPr>
        <p:txBody>
          <a:bodyPr/>
          <a:lstStyle/>
          <a:p>
            <a:pPr algn="ctr"/>
            <a:r>
              <a:rPr lang="tr-TR" dirty="0" smtClean="0"/>
              <a:t>NİŞANTAŞI NURİ  AKIN ANADOLU LİSESİ</a:t>
            </a:r>
          </a:p>
          <a:p>
            <a:pPr algn="ctr"/>
            <a:r>
              <a:rPr lang="tr-TR" dirty="0" smtClean="0"/>
              <a:t>2019-2020EĞİTİM </a:t>
            </a:r>
            <a:r>
              <a:rPr lang="tr-TR" dirty="0" smtClean="0"/>
              <a:t>– ÖĞRETİM YILI </a:t>
            </a:r>
          </a:p>
          <a:p>
            <a:pPr algn="ctr"/>
            <a:r>
              <a:rPr lang="tr-TR" dirty="0" smtClean="0"/>
              <a:t>BRİFİNG DOSYASI</a:t>
            </a:r>
            <a:endParaRPr lang="tr-TR" dirty="0"/>
          </a:p>
        </p:txBody>
      </p:sp>
      <p:pic>
        <p:nvPicPr>
          <p:cNvPr id="9" name="8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nvPr>
        </p:nvGraphicFramePr>
        <p:xfrm>
          <a:off x="2343150" y="914400"/>
          <a:ext cx="4229100" cy="7546032"/>
        </p:xfrm>
        <a:graphic>
          <a:graphicData uri="http://schemas.openxmlformats.org/drawingml/2006/table">
            <a:tbl>
              <a:tblPr firstRow="1" bandRow="1">
                <a:tableStyleId>{5C22544A-7EE6-4342-B048-85BDC9FD1C3A}</a:tableStyleId>
              </a:tblPr>
              <a:tblGrid>
                <a:gridCol w="4229100"/>
              </a:tblGrid>
              <a:tr h="398376">
                <a:tc>
                  <a:txBody>
                    <a:bodyPr/>
                    <a:lstStyle/>
                    <a:p>
                      <a:endParaRPr lang="tr-TR" sz="1200" b="0" dirty="0"/>
                    </a:p>
                  </a:txBody>
                  <a:tcPr/>
                </a:tc>
              </a:tr>
              <a:tr h="463437">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200" b="1" u="sng" kern="1200" dirty="0" smtClean="0">
                          <a:solidFill>
                            <a:schemeClr val="dk1"/>
                          </a:solidFill>
                          <a:latin typeface="+mn-lt"/>
                          <a:ea typeface="+mn-ea"/>
                          <a:cs typeface="+mn-cs"/>
                        </a:rPr>
                        <a:t>Spor Alanındaki Başarılar:</a:t>
                      </a:r>
                      <a:endParaRPr lang="tr-TR" sz="1400" b="1" dirty="0" smtClean="0"/>
                    </a:p>
                  </a:txBody>
                  <a:tcPr/>
                </a:tc>
              </a:tr>
              <a:tr h="912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0" kern="1200" dirty="0" smtClean="0">
                          <a:solidFill>
                            <a:schemeClr val="dk1"/>
                          </a:solidFill>
                          <a:latin typeface="+mn-lt"/>
                          <a:ea typeface="+mn-ea"/>
                          <a:cs typeface="+mn-cs"/>
                        </a:rPr>
                        <a:t>Okulumuzda kız ve erkek basketbol, futbol, atletizm, satranç takımları olup her sene  il veya ilçe çapında yürütülen turnuvalara katılım sağlamaktayız. Ayrıca farklı branşlarda okul içi turnuvalar da düzenlenmektedir.</a:t>
                      </a:r>
                      <a:endParaRPr lang="tr-TR" sz="1200" b="0" dirty="0"/>
                    </a:p>
                  </a:txBody>
                  <a:tcPr/>
                </a:tc>
              </a:tr>
              <a:tr h="398376">
                <a:tc>
                  <a:txBody>
                    <a:bodyPr/>
                    <a:lstStyle/>
                    <a:p>
                      <a:pPr>
                        <a:buFont typeface="Arial" pitchFamily="34" charset="0"/>
                        <a:buChar char="•"/>
                      </a:pPr>
                      <a:r>
                        <a:rPr kumimoji="0" lang="tr-TR" sz="1200" b="1" u="sng" kern="1200" dirty="0" smtClean="0">
                          <a:solidFill>
                            <a:schemeClr val="dk1"/>
                          </a:solidFill>
                          <a:latin typeface="+mn-lt"/>
                          <a:ea typeface="+mn-ea"/>
                          <a:cs typeface="+mn-cs"/>
                        </a:rPr>
                        <a:t>Sanat Alanındaki Başarılar</a:t>
                      </a:r>
                      <a:endParaRPr lang="tr-TR" sz="1200" b="0" dirty="0"/>
                    </a:p>
                  </a:txBody>
                  <a:tcPr/>
                </a:tc>
              </a:tr>
              <a:tr h="17235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Öğrencilerimiz, müzik,</a:t>
                      </a:r>
                      <a:r>
                        <a:rPr kumimoji="0" lang="tr-TR" sz="1200" kern="1200" baseline="0" dirty="0" smtClean="0">
                          <a:solidFill>
                            <a:schemeClr val="dk1"/>
                          </a:solidFill>
                          <a:latin typeface="+mn-lt"/>
                          <a:ea typeface="+mn-ea"/>
                          <a:cs typeface="+mn-cs"/>
                        </a:rPr>
                        <a:t> resim, şiir  ve kompozisyon yazma ve okuma gibi farklı sanat alanlarında ilçe, il ve ülke çapında düzenlenen yarışmalara katılmaktadırlar .İl çapında her sene düzenlenen </a:t>
                      </a:r>
                      <a:r>
                        <a:rPr kumimoji="0" lang="tr-TR" sz="1200" kern="1200" baseline="0" dirty="0" err="1" smtClean="0">
                          <a:solidFill>
                            <a:schemeClr val="dk1"/>
                          </a:solidFill>
                          <a:latin typeface="+mn-lt"/>
                          <a:ea typeface="+mn-ea"/>
                          <a:cs typeface="+mn-cs"/>
                        </a:rPr>
                        <a:t>Vodafone</a:t>
                      </a:r>
                      <a:r>
                        <a:rPr kumimoji="0" lang="tr-TR" sz="1200" kern="1200" baseline="0" dirty="0" smtClean="0">
                          <a:solidFill>
                            <a:schemeClr val="dk1"/>
                          </a:solidFill>
                          <a:latin typeface="+mn-lt"/>
                          <a:ea typeface="+mn-ea"/>
                          <a:cs typeface="+mn-cs"/>
                        </a:rPr>
                        <a:t> </a:t>
                      </a:r>
                      <a:r>
                        <a:rPr kumimoji="0" lang="tr-TR" sz="1200" kern="1200" baseline="0" dirty="0" err="1" smtClean="0">
                          <a:solidFill>
                            <a:schemeClr val="dk1"/>
                          </a:solidFill>
                          <a:latin typeface="+mn-lt"/>
                          <a:ea typeface="+mn-ea"/>
                          <a:cs typeface="+mn-cs"/>
                        </a:rPr>
                        <a:t>Freezone</a:t>
                      </a:r>
                      <a:r>
                        <a:rPr kumimoji="0" lang="tr-TR" sz="1200" kern="1200" baseline="0" dirty="0" smtClean="0">
                          <a:solidFill>
                            <a:schemeClr val="dk1"/>
                          </a:solidFill>
                          <a:latin typeface="+mn-lt"/>
                          <a:ea typeface="+mn-ea"/>
                          <a:cs typeface="+mn-cs"/>
                        </a:rPr>
                        <a:t>  Liseler Arası Müzik yarışmasına katılmaktadır. Yıl sonunda okul öğrencilerimizin tuval üstüne yağlı boya  çalışması </a:t>
                      </a:r>
                      <a:r>
                        <a:rPr kumimoji="0" lang="tr-TR" sz="1200" kern="1200" baseline="0" smtClean="0">
                          <a:solidFill>
                            <a:schemeClr val="dk1"/>
                          </a:solidFill>
                          <a:latin typeface="+mn-lt"/>
                          <a:ea typeface="+mn-ea"/>
                          <a:cs typeface="+mn-cs"/>
                        </a:rPr>
                        <a:t>sergisi düzenlenmiştir.</a:t>
                      </a:r>
                      <a:endParaRPr kumimoji="0" lang="tr-TR" sz="1200" kern="1200" dirty="0" smtClean="0">
                        <a:solidFill>
                          <a:schemeClr val="dk1"/>
                        </a:solidFill>
                        <a:latin typeface="+mn-lt"/>
                        <a:ea typeface="+mn-ea"/>
                        <a:cs typeface="+mn-cs"/>
                      </a:endParaRPr>
                    </a:p>
                    <a:p>
                      <a:endParaRPr lang="tr-TR" sz="1200" b="0" dirty="0"/>
                    </a:p>
                  </a:txBody>
                  <a:tcPr/>
                </a:tc>
              </a:tr>
              <a:tr h="506923">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200" b="1" u="sng" kern="1200" dirty="0" smtClean="0">
                          <a:solidFill>
                            <a:schemeClr val="dk1"/>
                          </a:solidFill>
                          <a:latin typeface="+mn-lt"/>
                          <a:ea typeface="+mn-ea"/>
                          <a:cs typeface="+mn-cs"/>
                        </a:rPr>
                        <a:t>Deneme Sınavları Başarıları:</a:t>
                      </a:r>
                      <a:endParaRPr kumimoji="0" lang="tr-TR" sz="1200" kern="1200" dirty="0" smtClean="0">
                        <a:solidFill>
                          <a:schemeClr val="dk1"/>
                        </a:solidFill>
                        <a:latin typeface="+mn-lt"/>
                        <a:ea typeface="+mn-ea"/>
                        <a:cs typeface="+mn-cs"/>
                      </a:endParaRPr>
                    </a:p>
                    <a:p>
                      <a:pPr>
                        <a:buFont typeface="Arial" pitchFamily="34" charset="0"/>
                        <a:buChar char="•"/>
                      </a:pPr>
                      <a:endParaRPr lang="tr-TR" sz="1200" b="0" dirty="0"/>
                    </a:p>
                  </a:txBody>
                  <a:tcPr/>
                </a:tc>
              </a:tr>
              <a:tr h="1520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Okulumuz 9,</a:t>
                      </a:r>
                      <a:r>
                        <a:rPr kumimoji="0" lang="tr-TR" sz="1200" kern="1200" baseline="0" dirty="0" smtClean="0">
                          <a:solidFill>
                            <a:schemeClr val="dk1"/>
                          </a:solidFill>
                          <a:latin typeface="+mn-lt"/>
                          <a:ea typeface="+mn-ea"/>
                          <a:cs typeface="+mn-cs"/>
                        </a:rPr>
                        <a:t> 10,11, ve 12.sınıf bütün seviyedeki öğrencilerimiz e yönelik olarak deneme sınavları yapılmakta, öğrencilerimizin başarıları nesnel ölçütlerle değerlendirilmekte, kısa zamanda sonuçlar duyurularak öğrencilerimiz  kendileri ile rekabete sürüklenmektedir. Bu durum da öğrenci motivasyonunu artırmaktadır.</a:t>
                      </a:r>
                      <a:endParaRPr kumimoji="0" lang="tr-TR" sz="1200" kern="1200" dirty="0" smtClean="0">
                        <a:solidFill>
                          <a:schemeClr val="dk1"/>
                        </a:solidFill>
                        <a:latin typeface="+mn-lt"/>
                        <a:ea typeface="+mn-ea"/>
                        <a:cs typeface="+mn-cs"/>
                      </a:endParaRPr>
                    </a:p>
                    <a:p>
                      <a:endParaRPr lang="tr-TR" sz="1200" b="0" dirty="0"/>
                    </a:p>
                  </a:txBody>
                  <a:tcPr/>
                </a:tc>
              </a:tr>
              <a:tr h="506923">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200" b="1" u="sng" kern="1200" dirty="0" smtClean="0">
                          <a:solidFill>
                            <a:schemeClr val="dk1"/>
                          </a:solidFill>
                          <a:latin typeface="+mn-lt"/>
                          <a:ea typeface="+mn-ea"/>
                          <a:cs typeface="+mn-cs"/>
                        </a:rPr>
                        <a:t>Ödüller, Teşekkür ve Takdir Belgeleri: </a:t>
                      </a:r>
                      <a:endParaRPr kumimoji="0" lang="tr-TR" sz="1200" kern="1200" dirty="0" smtClean="0">
                        <a:solidFill>
                          <a:schemeClr val="dk1"/>
                        </a:solidFill>
                        <a:latin typeface="+mn-lt"/>
                        <a:ea typeface="+mn-ea"/>
                        <a:cs typeface="+mn-cs"/>
                      </a:endParaRPr>
                    </a:p>
                    <a:p>
                      <a:pPr>
                        <a:buFont typeface="Arial" pitchFamily="34" charset="0"/>
                        <a:buChar char="•"/>
                      </a:pPr>
                      <a:endParaRPr lang="tr-TR" sz="1200" b="0" dirty="0"/>
                    </a:p>
                  </a:txBody>
                  <a:tcPr/>
                </a:tc>
              </a:tr>
              <a:tr h="11152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Etkinliklerde aktif katılım gösteren öğrencilerimiz katılım ve onur belgeleri ile ödüllendirilmektedir. Ayrıca önceki sene  2.dönem içerisinde 187 öğrencimiz takdir belgesi, 328</a:t>
                      </a:r>
                      <a:r>
                        <a:rPr kumimoji="0" lang="tr-TR" sz="1200" kern="1200" baseline="0" dirty="0" smtClean="0">
                          <a:solidFill>
                            <a:schemeClr val="dk1"/>
                          </a:solidFill>
                          <a:latin typeface="+mn-lt"/>
                          <a:ea typeface="+mn-ea"/>
                          <a:cs typeface="+mn-cs"/>
                        </a:rPr>
                        <a:t> ö</a:t>
                      </a:r>
                      <a:r>
                        <a:rPr kumimoji="0" lang="tr-TR" sz="1200" kern="1200" dirty="0" smtClean="0">
                          <a:solidFill>
                            <a:schemeClr val="dk1"/>
                          </a:solidFill>
                          <a:latin typeface="+mn-lt"/>
                          <a:ea typeface="+mn-ea"/>
                          <a:cs typeface="+mn-cs"/>
                        </a:rPr>
                        <a:t>ğrencimiz de teşekkür belgesi ile ödüllendirilmiştir.</a:t>
                      </a:r>
                    </a:p>
                    <a:p>
                      <a:endParaRPr lang="tr-TR" sz="1200" b="0" dirty="0"/>
                    </a:p>
                  </a:txBody>
                  <a:tcPr/>
                </a:tc>
              </a:tr>
            </a:tbl>
          </a:graphicData>
        </a:graphic>
      </p:graphicFrame>
      <p:sp>
        <p:nvSpPr>
          <p:cNvPr id="7"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Kurumun Başarıları</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8" name="2 Metin Yer Tutucusu"/>
          <p:cNvSpPr>
            <a:spLocks noGrp="1"/>
          </p:cNvSpPr>
          <p:nvPr>
            <p:ph type="body" idx="2"/>
          </p:nvPr>
        </p:nvSpPr>
        <p:spPr>
          <a:xfrm rot="16200000">
            <a:off x="-1673656" y="5013964"/>
            <a:ext cx="5544619" cy="1348324"/>
          </a:xfrm>
        </p:spPr>
        <p:txBody>
          <a:bodyPr/>
          <a:lstStyle/>
          <a:p>
            <a:pPr algn="ctr"/>
            <a:r>
              <a:rPr lang="tr-TR" dirty="0" smtClean="0"/>
              <a:t>NİŞANTAŞI NURİ  AKIN ANADOLU LİSESİ</a:t>
            </a:r>
          </a:p>
          <a:p>
            <a:pPr algn="ctr"/>
            <a:r>
              <a:rPr lang="tr-TR" dirty="0" smtClean="0"/>
              <a:t>2019-2020EĞİTİM </a:t>
            </a:r>
            <a:r>
              <a:rPr lang="tr-TR" dirty="0" smtClean="0"/>
              <a:t>– ÖĞRETİM YILI </a:t>
            </a:r>
            <a:endParaRPr lang="tr-TR" dirty="0" smtClean="0"/>
          </a:p>
          <a:p>
            <a:pPr algn="ctr"/>
            <a:r>
              <a:rPr lang="tr-TR" dirty="0" smtClean="0"/>
              <a:t>BRİFİNG DOSYASI</a:t>
            </a:r>
            <a:endParaRPr lang="tr-TR" dirty="0"/>
          </a:p>
        </p:txBody>
      </p:sp>
      <p:pic>
        <p:nvPicPr>
          <p:cNvPr id="9" name="8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50" y="1219200"/>
            <a:ext cx="1771650" cy="1480592"/>
          </a:xfrm>
        </p:spPr>
        <p:txBody>
          <a:bodyPr/>
          <a:lstStyle/>
          <a:p>
            <a:r>
              <a:rPr lang="tr-TR" dirty="0" smtClean="0"/>
              <a:t/>
            </a:r>
            <a:br>
              <a:rPr lang="tr-TR" dirty="0" smtClean="0"/>
            </a:br>
            <a:endParaRPr lang="tr-TR" dirty="0"/>
          </a:p>
        </p:txBody>
      </p:sp>
      <p:sp>
        <p:nvSpPr>
          <p:cNvPr id="3" name="2 Metin Yer Tutucusu"/>
          <p:cNvSpPr>
            <a:spLocks noGrp="1"/>
          </p:cNvSpPr>
          <p:nvPr>
            <p:ph type="body" idx="2"/>
          </p:nvPr>
        </p:nvSpPr>
        <p:spPr/>
        <p:txBody>
          <a:bodyPr vert="vert270"/>
          <a:lstStyle/>
          <a:p>
            <a:pPr algn="ctr"/>
            <a:r>
              <a:rPr lang="tr-TR" dirty="0" smtClean="0"/>
              <a:t>NİŞANTAŞI NURİ  AKIN ANADOLU LİSESİ</a:t>
            </a:r>
          </a:p>
          <a:p>
            <a:pPr algn="ctr"/>
            <a:r>
              <a:rPr lang="tr-TR" dirty="0" smtClean="0"/>
              <a:t>2019-2020   </a:t>
            </a:r>
            <a:r>
              <a:rPr lang="tr-TR" dirty="0" smtClean="0"/>
              <a:t>EĞİTİM – ÖĞRETİM YILI </a:t>
            </a:r>
          </a:p>
          <a:p>
            <a:pPr algn="ctr"/>
            <a:r>
              <a:rPr lang="tr-TR" dirty="0" smtClean="0"/>
              <a:t>BRİFİNG DOSYASI</a:t>
            </a:r>
          </a:p>
          <a:p>
            <a:endParaRPr lang="tr-TR" dirty="0"/>
          </a:p>
        </p:txBody>
      </p:sp>
      <p:pic>
        <p:nvPicPr>
          <p:cNvPr id="13" name="12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pic>
        <p:nvPicPr>
          <p:cNvPr id="34818" name="Picture 2" descr="http://mebk12.meb.gov.tr/meb_iys_dosyalar/34/20/964161/resimler/2016_12/27210033_20161227_145221.jpg"/>
          <p:cNvPicPr>
            <a:picLocks noChangeAspect="1" noChangeArrowheads="1"/>
          </p:cNvPicPr>
          <p:nvPr/>
        </p:nvPicPr>
        <p:blipFill>
          <a:blip r:embed="rId3" cstate="print"/>
          <a:srcRect/>
          <a:stretch>
            <a:fillRect/>
          </a:stretch>
        </p:blipFill>
        <p:spPr bwMode="auto">
          <a:xfrm>
            <a:off x="2204864" y="3563888"/>
            <a:ext cx="4392488" cy="2376264"/>
          </a:xfrm>
          <a:prstGeom prst="rect">
            <a:avLst/>
          </a:prstGeom>
          <a:noFill/>
        </p:spPr>
      </p:pic>
      <p:pic>
        <p:nvPicPr>
          <p:cNvPr id="28675" name="Picture 3" descr="C:\Users\Idare\Desktop\IMG-20200214-WA0024.jpg"/>
          <p:cNvPicPr>
            <a:picLocks noChangeAspect="1" noChangeArrowheads="1"/>
          </p:cNvPicPr>
          <p:nvPr/>
        </p:nvPicPr>
        <p:blipFill>
          <a:blip r:embed="rId4" cstate="print"/>
          <a:srcRect/>
          <a:stretch>
            <a:fillRect/>
          </a:stretch>
        </p:blipFill>
        <p:spPr bwMode="auto">
          <a:xfrm>
            <a:off x="2285992" y="857224"/>
            <a:ext cx="4286280" cy="2428892"/>
          </a:xfrm>
          <a:prstGeom prst="rect">
            <a:avLst/>
          </a:prstGeom>
          <a:noFill/>
        </p:spPr>
      </p:pic>
      <p:pic>
        <p:nvPicPr>
          <p:cNvPr id="28676" name="Picture 4" descr="C:\Users\Idare\Desktop\IMG-20190910-WA0049.jpg"/>
          <p:cNvPicPr>
            <a:picLocks noChangeAspect="1" noChangeArrowheads="1"/>
          </p:cNvPicPr>
          <p:nvPr/>
        </p:nvPicPr>
        <p:blipFill>
          <a:blip r:embed="rId5" cstate="print"/>
          <a:srcRect/>
          <a:stretch>
            <a:fillRect/>
          </a:stretch>
        </p:blipFill>
        <p:spPr bwMode="auto">
          <a:xfrm>
            <a:off x="2214554" y="6143636"/>
            <a:ext cx="4357718" cy="221457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r>
            <a:br>
              <a:rPr lang="tr-TR" dirty="0" smtClean="0"/>
            </a:br>
            <a:r>
              <a:rPr lang="tr-TR" dirty="0" smtClean="0"/>
              <a:t/>
            </a:r>
            <a:br>
              <a:rPr lang="tr-TR" dirty="0" smtClean="0"/>
            </a:br>
            <a:endParaRPr lang="tr-TR" dirty="0"/>
          </a:p>
        </p:txBody>
      </p:sp>
      <p:sp>
        <p:nvSpPr>
          <p:cNvPr id="3" name="2 Metin Yer Tutucusu"/>
          <p:cNvSpPr>
            <a:spLocks noGrp="1"/>
          </p:cNvSpPr>
          <p:nvPr>
            <p:ph type="body" idx="2"/>
          </p:nvPr>
        </p:nvSpPr>
        <p:spPr/>
        <p:txBody>
          <a:bodyPr vert="vert270"/>
          <a:lstStyle/>
          <a:p>
            <a:pPr algn="ctr"/>
            <a:r>
              <a:rPr lang="tr-TR" dirty="0" smtClean="0"/>
              <a:t>NİŞANTAŞI NURİ  AKIN ANADOLU LİSESİ</a:t>
            </a:r>
          </a:p>
          <a:p>
            <a:pPr algn="ctr"/>
            <a:r>
              <a:rPr lang="tr-TR" dirty="0" smtClean="0"/>
              <a:t> </a:t>
            </a:r>
            <a:r>
              <a:rPr lang="tr-TR" dirty="0" smtClean="0"/>
              <a:t>2019-2020    </a:t>
            </a:r>
            <a:r>
              <a:rPr lang="tr-TR" dirty="0" smtClean="0"/>
              <a:t>EĞİTİM – ÖĞRETİM YILI </a:t>
            </a:r>
          </a:p>
          <a:p>
            <a:pPr algn="ctr"/>
            <a:r>
              <a:rPr lang="tr-TR" dirty="0" smtClean="0"/>
              <a:t>BRİFİNG DOSYASI</a:t>
            </a:r>
          </a:p>
          <a:p>
            <a:pPr algn="ctr"/>
            <a:endParaRPr lang="tr-TR" dirty="0" smtClean="0"/>
          </a:p>
          <a:p>
            <a:endParaRPr lang="tr-TR" dirty="0"/>
          </a:p>
        </p:txBody>
      </p:sp>
      <p:pic>
        <p:nvPicPr>
          <p:cNvPr id="18" name="17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pic>
        <p:nvPicPr>
          <p:cNvPr id="20" name="19 İçerik Yer Tutucusu" descr="04102620_3.jpg"/>
          <p:cNvPicPr>
            <a:picLocks noGrp="1" noChangeAspect="1"/>
          </p:cNvPicPr>
          <p:nvPr>
            <p:ph sz="quarter" idx="1"/>
          </p:nvPr>
        </p:nvPicPr>
        <p:blipFill>
          <a:blip r:embed="rId3" cstate="print"/>
          <a:stretch>
            <a:fillRect/>
          </a:stretch>
        </p:blipFill>
        <p:spPr>
          <a:xfrm>
            <a:off x="2348880" y="971600"/>
            <a:ext cx="4229100" cy="1944216"/>
          </a:xfrm>
        </p:spPr>
      </p:pic>
      <p:pic>
        <p:nvPicPr>
          <p:cNvPr id="33793" name="Picture 1" descr="C:\Users\asu bulbul\Desktop\fotos\09211558_20160123_133016.jpg"/>
          <p:cNvPicPr>
            <a:picLocks noChangeAspect="1" noChangeArrowheads="1"/>
          </p:cNvPicPr>
          <p:nvPr/>
        </p:nvPicPr>
        <p:blipFill>
          <a:blip r:embed="rId4" cstate="print"/>
          <a:srcRect/>
          <a:stretch>
            <a:fillRect/>
          </a:stretch>
        </p:blipFill>
        <p:spPr bwMode="auto">
          <a:xfrm>
            <a:off x="2276872" y="2987824"/>
            <a:ext cx="4392488" cy="2448272"/>
          </a:xfrm>
          <a:prstGeom prst="rect">
            <a:avLst/>
          </a:prstGeom>
          <a:noFill/>
        </p:spPr>
      </p:pic>
      <p:pic>
        <p:nvPicPr>
          <p:cNvPr id="33794" name="Picture 2" descr="C:\Users\asu bulbul\Desktop\fotos\18211653_img20160314wa0008.jpg"/>
          <p:cNvPicPr>
            <a:picLocks noChangeAspect="1" noChangeArrowheads="1"/>
          </p:cNvPicPr>
          <p:nvPr/>
        </p:nvPicPr>
        <p:blipFill>
          <a:blip r:embed="rId5" cstate="print"/>
          <a:srcRect/>
          <a:stretch>
            <a:fillRect/>
          </a:stretch>
        </p:blipFill>
        <p:spPr bwMode="auto">
          <a:xfrm>
            <a:off x="2276872" y="5652120"/>
            <a:ext cx="4392488" cy="252028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2"/>
          </p:nvPr>
        </p:nvSpPr>
        <p:spPr/>
        <p:txBody>
          <a:bodyPr vert="vert270"/>
          <a:lstStyle/>
          <a:p>
            <a:pPr algn="ctr"/>
            <a:r>
              <a:rPr lang="tr-TR" dirty="0" smtClean="0"/>
              <a:t>NİŞANTAŞI NURİ  AKIN ANADOLU LİSESİ</a:t>
            </a:r>
          </a:p>
          <a:p>
            <a:pPr algn="ctr"/>
            <a:r>
              <a:rPr lang="tr-TR" dirty="0" smtClean="0"/>
              <a:t>2019-2020 </a:t>
            </a:r>
            <a:r>
              <a:rPr lang="tr-TR" dirty="0" smtClean="0"/>
              <a:t>EĞİTİM – ÖĞRETİM YILI </a:t>
            </a:r>
          </a:p>
          <a:p>
            <a:pPr algn="ctr"/>
            <a:r>
              <a:rPr lang="tr-TR" dirty="0" smtClean="0"/>
              <a:t>BRİFİNG DOSYASI</a:t>
            </a:r>
          </a:p>
          <a:p>
            <a:endParaRPr lang="tr-TR" dirty="0"/>
          </a:p>
        </p:txBody>
      </p:sp>
      <p:pic>
        <p:nvPicPr>
          <p:cNvPr id="7" name="6 İçerik Yer Tutucusu" descr="19202341_img20160419wa0000.jpg"/>
          <p:cNvPicPr>
            <a:picLocks noGrp="1" noChangeAspect="1"/>
          </p:cNvPicPr>
          <p:nvPr>
            <p:ph sz="quarter" idx="1"/>
          </p:nvPr>
        </p:nvPicPr>
        <p:blipFill>
          <a:blip r:embed="rId2" cstate="print"/>
          <a:stretch>
            <a:fillRect/>
          </a:stretch>
        </p:blipFill>
        <p:spPr>
          <a:xfrm>
            <a:off x="2348880" y="827584"/>
            <a:ext cx="4229100" cy="2428801"/>
          </a:xfrm>
        </p:spPr>
      </p:pic>
      <p:pic>
        <p:nvPicPr>
          <p:cNvPr id="6" name="5 Resim" descr="logo-transparan.gif"/>
          <p:cNvPicPr>
            <a:picLocks noChangeAspect="1"/>
          </p:cNvPicPr>
          <p:nvPr/>
        </p:nvPicPr>
        <p:blipFill>
          <a:blip r:embed="rId3"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pic>
        <p:nvPicPr>
          <p:cNvPr id="45058" name="Picture 2" descr="C:\Users\asu bulbul\Desktop\fotos\27003733_1.jpg"/>
          <p:cNvPicPr>
            <a:picLocks noChangeAspect="1" noChangeArrowheads="1"/>
          </p:cNvPicPr>
          <p:nvPr/>
        </p:nvPicPr>
        <p:blipFill>
          <a:blip r:embed="rId4" cstate="print"/>
          <a:srcRect/>
          <a:stretch>
            <a:fillRect/>
          </a:stretch>
        </p:blipFill>
        <p:spPr bwMode="auto">
          <a:xfrm>
            <a:off x="2286000" y="3347864"/>
            <a:ext cx="4311352" cy="2664296"/>
          </a:xfrm>
          <a:prstGeom prst="rect">
            <a:avLst/>
          </a:prstGeom>
          <a:noFill/>
        </p:spPr>
      </p:pic>
      <p:pic>
        <p:nvPicPr>
          <p:cNvPr id="45059" name="Picture 3" descr="C:\Users\asu bulbul\Desktop\fotos\26230506_20160426_142303.jpg"/>
          <p:cNvPicPr>
            <a:picLocks noChangeAspect="1" noChangeArrowheads="1"/>
          </p:cNvPicPr>
          <p:nvPr/>
        </p:nvPicPr>
        <p:blipFill>
          <a:blip r:embed="rId5" cstate="print"/>
          <a:srcRect/>
          <a:stretch>
            <a:fillRect/>
          </a:stretch>
        </p:blipFill>
        <p:spPr bwMode="auto">
          <a:xfrm>
            <a:off x="2276872" y="6084168"/>
            <a:ext cx="4392488" cy="244827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nvPr>
        </p:nvGraphicFramePr>
        <p:xfrm>
          <a:off x="2343150" y="755577"/>
          <a:ext cx="4229100" cy="7733316"/>
        </p:xfrm>
        <a:graphic>
          <a:graphicData uri="http://schemas.openxmlformats.org/drawingml/2006/table">
            <a:tbl>
              <a:tblPr firstRow="1" bandRow="1">
                <a:tableStyleId>{5C22544A-7EE6-4342-B048-85BDC9FD1C3A}</a:tableStyleId>
              </a:tblPr>
              <a:tblGrid>
                <a:gridCol w="4229100"/>
              </a:tblGrid>
              <a:tr h="303222">
                <a:tc>
                  <a:txBody>
                    <a:bodyPr/>
                    <a:lstStyle/>
                    <a:p>
                      <a:endParaRPr lang="tr-TR" sz="1200" b="0" dirty="0"/>
                    </a:p>
                  </a:txBody>
                  <a:tcPr/>
                </a:tc>
              </a:tr>
              <a:tr h="642101">
                <a:tc>
                  <a:txBody>
                    <a:bodyPr/>
                    <a:lstStyle/>
                    <a:p>
                      <a:r>
                        <a:rPr kumimoji="0" lang="tr-TR" sz="1200" b="1" u="sng" kern="1200" dirty="0" smtClean="0">
                          <a:solidFill>
                            <a:schemeClr val="dk1"/>
                          </a:solidFill>
                          <a:latin typeface="+mn-lt"/>
                          <a:ea typeface="+mn-ea"/>
                          <a:cs typeface="+mn-cs"/>
                        </a:rPr>
                        <a:t>Sene İçinde Yapılan programlar </a:t>
                      </a:r>
                      <a:r>
                        <a:rPr kumimoji="0" lang="tr-TR" sz="1200" b="1" u="sng" kern="1200" dirty="0" err="1" smtClean="0">
                          <a:solidFill>
                            <a:schemeClr val="dk1"/>
                          </a:solidFill>
                          <a:latin typeface="+mn-lt"/>
                          <a:ea typeface="+mn-ea"/>
                          <a:cs typeface="+mn-cs"/>
                        </a:rPr>
                        <a:t>Katılınan</a:t>
                      </a:r>
                      <a:r>
                        <a:rPr kumimoji="0" lang="tr-TR" sz="1200" b="1" u="sng" kern="1200" baseline="0" dirty="0" smtClean="0">
                          <a:solidFill>
                            <a:schemeClr val="dk1"/>
                          </a:solidFill>
                          <a:latin typeface="+mn-lt"/>
                          <a:ea typeface="+mn-ea"/>
                          <a:cs typeface="+mn-cs"/>
                        </a:rPr>
                        <a:t> Yarışmalar ve alınan Ödüller</a:t>
                      </a:r>
                      <a:endParaRPr kumimoji="0" lang="tr-TR" sz="12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tr-TR" sz="1400" b="1" dirty="0" smtClean="0"/>
                    </a:p>
                  </a:txBody>
                  <a:tcPr/>
                </a:tc>
              </a:tr>
              <a:tr h="785993">
                <a:tc>
                  <a:txBody>
                    <a:bodyPr/>
                    <a:lstStyle/>
                    <a:p>
                      <a:r>
                        <a:rPr kumimoji="0" lang="tr-TR" sz="1200" b="1" kern="1200" dirty="0" smtClean="0">
                          <a:solidFill>
                            <a:schemeClr val="dk1"/>
                          </a:solidFill>
                          <a:latin typeface="+mn-lt"/>
                          <a:ea typeface="+mn-ea"/>
                          <a:cs typeface="+mn-cs"/>
                        </a:rPr>
                        <a:t>Şişli İlçe Milli Eğitim Müdürlüğü Liseler Arası Bilgi Yarışması Birincilik  Ödülü</a:t>
                      </a:r>
                      <a:endParaRPr lang="tr-TR" sz="1200" b="0" dirty="0"/>
                    </a:p>
                  </a:txBody>
                  <a:tcPr/>
                </a:tc>
              </a:tr>
              <a:tr h="7859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kern="1200" dirty="0" smtClean="0">
                          <a:solidFill>
                            <a:schemeClr val="dk1"/>
                          </a:solidFill>
                          <a:latin typeface="+mn-lt"/>
                          <a:ea typeface="+mn-ea"/>
                          <a:cs typeface="+mn-cs"/>
                        </a:rPr>
                        <a:t>Şişli İlçe Milli Eğitim Müdürlüğü Liseler Arası Münazara Yarışması Üçüncülüğü</a:t>
                      </a:r>
                      <a:endParaRPr kumimoji="0" lang="tr-TR" sz="1200" kern="1200" dirty="0" smtClean="0">
                        <a:solidFill>
                          <a:schemeClr val="dk1"/>
                        </a:solidFill>
                        <a:latin typeface="+mn-lt"/>
                        <a:ea typeface="+mn-ea"/>
                        <a:cs typeface="+mn-cs"/>
                      </a:endParaRPr>
                    </a:p>
                    <a:p>
                      <a:endParaRPr lang="tr-TR" sz="1200" b="0" dirty="0"/>
                    </a:p>
                  </a:txBody>
                  <a:tcPr/>
                </a:tc>
              </a:tr>
              <a:tr h="14147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kern="1200" dirty="0" smtClean="0">
                          <a:solidFill>
                            <a:schemeClr val="dk1"/>
                          </a:solidFill>
                          <a:latin typeface="+mn-lt"/>
                          <a:ea typeface="+mn-ea"/>
                          <a:cs typeface="+mn-cs"/>
                        </a:rPr>
                        <a:t>‘Avrupa Birliğini Öğreniyorum Liseler Arası Bilgi Yarışması’ Şişli İlçe Milli Eğitim müdürlüğü Birinciliği İstanbul İl Milli Eğitim Müdürlüğü İkinciliği</a:t>
                      </a:r>
                      <a:endParaRPr kumimoji="0" lang="tr-TR" sz="1200" kern="1200" dirty="0" smtClean="0">
                        <a:solidFill>
                          <a:schemeClr val="dk1"/>
                        </a:solidFill>
                        <a:latin typeface="+mn-lt"/>
                        <a:ea typeface="+mn-ea"/>
                        <a:cs typeface="+mn-cs"/>
                      </a:endParaRPr>
                    </a:p>
                    <a:p>
                      <a:endParaRPr kumimoji="0" lang="tr-TR" sz="1200" b="1" kern="1200" dirty="0">
                        <a:solidFill>
                          <a:schemeClr val="dk1"/>
                        </a:solidFill>
                        <a:latin typeface="+mn-lt"/>
                        <a:ea typeface="+mn-ea"/>
                        <a:cs typeface="+mn-cs"/>
                      </a:endParaRPr>
                    </a:p>
                  </a:txBody>
                  <a:tcPr/>
                </a:tc>
              </a:tr>
              <a:tr h="11789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kern="1200" dirty="0" smtClean="0">
                          <a:solidFill>
                            <a:schemeClr val="dk1"/>
                          </a:solidFill>
                          <a:latin typeface="+mn-lt"/>
                          <a:ea typeface="+mn-ea"/>
                          <a:cs typeface="+mn-cs"/>
                        </a:rPr>
                        <a:t>Şişli İlçe Milli Eğitim Müdürlüğü Liseler Arası İngilizce Kelime Oyunu (</a:t>
                      </a:r>
                      <a:r>
                        <a:rPr kumimoji="0" lang="tr-TR" sz="1200" b="1" kern="1200" dirty="0" err="1" smtClean="0">
                          <a:solidFill>
                            <a:schemeClr val="dk1"/>
                          </a:solidFill>
                          <a:latin typeface="+mn-lt"/>
                          <a:ea typeface="+mn-ea"/>
                          <a:cs typeface="+mn-cs"/>
                        </a:rPr>
                        <a:t>Scrable</a:t>
                      </a:r>
                      <a:r>
                        <a:rPr kumimoji="0" lang="tr-TR" sz="1200" b="1" kern="1200" dirty="0" smtClean="0">
                          <a:solidFill>
                            <a:schemeClr val="dk1"/>
                          </a:solidFill>
                          <a:latin typeface="+mn-lt"/>
                          <a:ea typeface="+mn-ea"/>
                          <a:cs typeface="+mn-cs"/>
                        </a:rPr>
                        <a:t> )Yarışması İlçe Birinciliği       İl  Dördüncülüğü </a:t>
                      </a:r>
                      <a:endParaRPr kumimoji="0" lang="tr-TR" sz="1200" kern="1200" dirty="0" smtClean="0">
                        <a:solidFill>
                          <a:schemeClr val="dk1"/>
                        </a:solidFill>
                        <a:latin typeface="+mn-lt"/>
                        <a:ea typeface="+mn-ea"/>
                        <a:cs typeface="+mn-cs"/>
                      </a:endParaRPr>
                    </a:p>
                    <a:p>
                      <a:endParaRPr lang="tr-TR" sz="1200" b="0" dirty="0"/>
                    </a:p>
                  </a:txBody>
                  <a:tcPr/>
                </a:tc>
              </a:tr>
              <a:tr h="1414786">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tr-TR" sz="1200" b="1" kern="1200" dirty="0" smtClean="0">
                          <a:solidFill>
                            <a:schemeClr val="dk1"/>
                          </a:solidFill>
                          <a:latin typeface="+mn-lt"/>
                          <a:ea typeface="+mn-ea"/>
                          <a:cs typeface="+mn-cs"/>
                        </a:rPr>
                        <a:t>Şişli İlçe Milli Eğitim Müdürlüğü Liseler Arası ‘Pakistanlı Kadınları Nasıl Tanırsınız?’ Konulu Kompozisyon Yarışmasında İlçe Birinciliği </a:t>
                      </a:r>
                      <a:endParaRPr kumimoji="0" lang="tr-TR" sz="1200" kern="1200" dirty="0" smtClean="0">
                        <a:solidFill>
                          <a:schemeClr val="dk1"/>
                        </a:solidFill>
                        <a:latin typeface="+mn-lt"/>
                        <a:ea typeface="+mn-ea"/>
                        <a:cs typeface="+mn-cs"/>
                      </a:endParaRPr>
                    </a:p>
                    <a:p>
                      <a:pPr>
                        <a:buFont typeface="Arial" pitchFamily="34" charset="0"/>
                        <a:buChar char="•"/>
                      </a:pPr>
                      <a:endParaRPr lang="tr-TR" sz="1200" b="0" dirty="0"/>
                    </a:p>
                  </a:txBody>
                  <a:tcPr/>
                </a:tc>
              </a:tr>
              <a:tr h="11789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kern="1200" dirty="0" smtClean="0">
                          <a:solidFill>
                            <a:schemeClr val="dk1"/>
                          </a:solidFill>
                          <a:latin typeface="+mn-lt"/>
                          <a:ea typeface="+mn-ea"/>
                          <a:cs typeface="+mn-cs"/>
                        </a:rPr>
                        <a:t>Şişli İlçe Milli Eğitim Müdürlüğü Liseler Arası Mehmet Akif Ersoy Şiirleri Ezbere Güzel Okuma Yarışmasında İlçe Birinciliği</a:t>
                      </a:r>
                      <a:endParaRPr kumimoji="0" lang="tr-TR" sz="1200" kern="1200" dirty="0" smtClean="0">
                        <a:solidFill>
                          <a:schemeClr val="dk1"/>
                        </a:solidFill>
                        <a:latin typeface="+mn-lt"/>
                        <a:ea typeface="+mn-ea"/>
                        <a:cs typeface="+mn-cs"/>
                      </a:endParaRPr>
                    </a:p>
                    <a:p>
                      <a:endParaRPr lang="tr-TR" sz="1200" b="0" dirty="0"/>
                    </a:p>
                  </a:txBody>
                  <a:tcPr/>
                </a:tc>
              </a:tr>
            </a:tbl>
          </a:graphicData>
        </a:graphic>
      </p:graphicFrame>
      <p:sp>
        <p:nvSpPr>
          <p:cNvPr id="7"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Kurumun Sosyal Faaliyetleri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10" name="2 Metin Yer Tutucusu"/>
          <p:cNvSpPr>
            <a:spLocks noGrp="1"/>
          </p:cNvSpPr>
          <p:nvPr>
            <p:ph type="body" idx="2"/>
          </p:nvPr>
        </p:nvSpPr>
        <p:spPr>
          <a:xfrm rot="16200000">
            <a:off x="-1673656" y="5013964"/>
            <a:ext cx="5544619" cy="1348324"/>
          </a:xfrm>
        </p:spPr>
        <p:txBody>
          <a:bodyPr/>
          <a:lstStyle/>
          <a:p>
            <a:pPr algn="ctr"/>
            <a:r>
              <a:rPr lang="tr-TR" dirty="0" smtClean="0"/>
              <a:t>NİŞANTAŞI NURİ  AKIN ANADOLU LİSESİ</a:t>
            </a:r>
          </a:p>
          <a:p>
            <a:pPr algn="ctr"/>
            <a:r>
              <a:rPr lang="tr-TR" dirty="0" smtClean="0"/>
              <a:t>2019-2020  </a:t>
            </a:r>
            <a:r>
              <a:rPr lang="tr-TR" dirty="0" smtClean="0"/>
              <a:t>EĞİTİM – ÖĞRETİM YILI </a:t>
            </a:r>
          </a:p>
          <a:p>
            <a:pPr algn="ctr"/>
            <a:r>
              <a:rPr lang="tr-TR" dirty="0" smtClean="0"/>
              <a:t>BRİFİNG DOSYASI</a:t>
            </a:r>
            <a:endParaRPr lang="tr-TR" dirty="0"/>
          </a:p>
        </p:txBody>
      </p:sp>
      <p:pic>
        <p:nvPicPr>
          <p:cNvPr id="11" name="10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nvPr>
        </p:nvGraphicFramePr>
        <p:xfrm>
          <a:off x="2343150" y="773379"/>
          <a:ext cx="4229100" cy="7759061"/>
        </p:xfrm>
        <a:graphic>
          <a:graphicData uri="http://schemas.openxmlformats.org/drawingml/2006/table">
            <a:tbl>
              <a:tblPr firstRow="1" bandRow="1">
                <a:tableStyleId>{5C22544A-7EE6-4342-B048-85BDC9FD1C3A}</a:tableStyleId>
              </a:tblPr>
              <a:tblGrid>
                <a:gridCol w="4229100"/>
              </a:tblGrid>
              <a:tr h="267860">
                <a:tc>
                  <a:txBody>
                    <a:bodyPr/>
                    <a:lstStyle/>
                    <a:p>
                      <a:endParaRPr lang="tr-TR" sz="1200" b="0" dirty="0"/>
                    </a:p>
                  </a:txBody>
                  <a:tcPr/>
                </a:tc>
              </a:tr>
              <a:tr h="446433">
                <a:tc>
                  <a:txBody>
                    <a:bodyPr/>
                    <a:lstStyle/>
                    <a:p>
                      <a:r>
                        <a:rPr kumimoji="0" lang="tr-TR" sz="1200" b="1" u="sng" kern="1200" dirty="0" smtClean="0">
                          <a:solidFill>
                            <a:schemeClr val="dk1"/>
                          </a:solidFill>
                          <a:latin typeface="+mn-lt"/>
                          <a:ea typeface="+mn-ea"/>
                          <a:cs typeface="+mn-cs"/>
                        </a:rPr>
                        <a:t>Sene İçinde Yapılan Programlar </a:t>
                      </a:r>
                      <a:r>
                        <a:rPr kumimoji="0" lang="tr-TR" sz="1200" b="1" u="sng" kern="1200" dirty="0" err="1" smtClean="0">
                          <a:solidFill>
                            <a:schemeClr val="dk1"/>
                          </a:solidFill>
                          <a:latin typeface="+mn-lt"/>
                          <a:ea typeface="+mn-ea"/>
                          <a:cs typeface="+mn-cs"/>
                        </a:rPr>
                        <a:t>Katılınan</a:t>
                      </a:r>
                      <a:r>
                        <a:rPr kumimoji="0" lang="tr-TR" sz="1200" b="1" u="sng" kern="1200" baseline="0" dirty="0" smtClean="0">
                          <a:solidFill>
                            <a:schemeClr val="dk1"/>
                          </a:solidFill>
                          <a:latin typeface="+mn-lt"/>
                          <a:ea typeface="+mn-ea"/>
                          <a:cs typeface="+mn-cs"/>
                        </a:rPr>
                        <a:t> Yarışmalar ve Alınan Ödüller</a:t>
                      </a:r>
                      <a:endParaRPr kumimoji="0" lang="tr-TR" sz="1200" b="1" kern="1200" dirty="0" smtClean="0">
                        <a:solidFill>
                          <a:schemeClr val="dk1"/>
                        </a:solidFill>
                        <a:latin typeface="+mn-lt"/>
                        <a:ea typeface="+mn-ea"/>
                        <a:cs typeface="+mn-cs"/>
                      </a:endParaRPr>
                    </a:p>
                  </a:txBody>
                  <a:tcPr/>
                </a:tc>
              </a:tr>
              <a:tr h="13491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kern="1200" dirty="0" smtClean="0">
                          <a:solidFill>
                            <a:schemeClr val="dk1"/>
                          </a:solidFill>
                          <a:latin typeface="+mn-lt"/>
                          <a:ea typeface="+mn-ea"/>
                          <a:cs typeface="+mn-cs"/>
                        </a:rPr>
                        <a:t>Zincirlikuyu İSOV Teknik Meslek Lisesi Mezunlar Derneği  Şişli İlçe Milli Eğitim Müdürlüğü Liseler Arası Çanakkale Savaşı Kompozisyon Yarışması İkinciliği</a:t>
                      </a:r>
                      <a:endParaRPr kumimoji="0" lang="tr-TR" sz="1200" kern="1200" dirty="0" smtClean="0">
                        <a:solidFill>
                          <a:schemeClr val="dk1"/>
                        </a:solidFill>
                        <a:latin typeface="+mn-lt"/>
                        <a:ea typeface="+mn-ea"/>
                        <a:cs typeface="+mn-cs"/>
                      </a:endParaRPr>
                    </a:p>
                    <a:p>
                      <a:endParaRPr kumimoji="0" lang="tr-TR" sz="1200" kern="1200" dirty="0">
                        <a:solidFill>
                          <a:schemeClr val="dk1"/>
                        </a:solidFill>
                        <a:latin typeface="+mn-lt"/>
                        <a:ea typeface="+mn-ea"/>
                        <a:cs typeface="+mn-cs"/>
                      </a:endParaRPr>
                    </a:p>
                  </a:txBody>
                  <a:tcPr/>
                </a:tc>
              </a:tr>
              <a:tr h="13491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kern="1200" dirty="0" smtClean="0">
                          <a:solidFill>
                            <a:schemeClr val="dk1"/>
                          </a:solidFill>
                          <a:latin typeface="+mn-lt"/>
                          <a:ea typeface="+mn-ea"/>
                          <a:cs typeface="+mn-cs"/>
                        </a:rPr>
                        <a:t>Zincirlikuyu İSOV Teknik Meslek Lisesi Mezunlar Derneği  Şişli İlçe Milli Eğitim Müdürlüğü Liseler Arası Anneler Günü Şiir ve Öykü Yarışması Üçüncülüğü </a:t>
                      </a:r>
                      <a:endParaRPr kumimoji="0" lang="tr-TR" sz="1200" kern="1200" dirty="0" smtClean="0">
                        <a:solidFill>
                          <a:schemeClr val="dk1"/>
                        </a:solidFill>
                        <a:latin typeface="+mn-lt"/>
                        <a:ea typeface="+mn-ea"/>
                        <a:cs typeface="+mn-cs"/>
                      </a:endParaRPr>
                    </a:p>
                    <a:p>
                      <a:endParaRPr kumimoji="0" lang="tr-TR" sz="1200" b="1" kern="1200" dirty="0">
                        <a:solidFill>
                          <a:schemeClr val="dk1"/>
                        </a:solidFill>
                        <a:latin typeface="+mn-lt"/>
                        <a:ea typeface="+mn-ea"/>
                        <a:cs typeface="+mn-cs"/>
                      </a:endParaRPr>
                    </a:p>
                  </a:txBody>
                  <a:tcPr/>
                </a:tc>
              </a:tr>
              <a:tr h="13491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kern="1200" dirty="0" smtClean="0">
                          <a:solidFill>
                            <a:schemeClr val="dk1"/>
                          </a:solidFill>
                          <a:latin typeface="+mn-lt"/>
                          <a:ea typeface="+mn-ea"/>
                          <a:cs typeface="+mn-cs"/>
                        </a:rPr>
                        <a:t>Şişli İlçe Milli Eğitim Müdürlüğü Liseler Arası 19 Mayıs Atatürk ‘ü Anma Ve Gençlik Ve Spor  Bayramı Konulu Resim Yarışması İlçe İkinciliği</a:t>
                      </a:r>
                      <a:endParaRPr kumimoji="0" lang="tr-TR" sz="1200" kern="1200" dirty="0" smtClean="0">
                        <a:solidFill>
                          <a:schemeClr val="dk1"/>
                        </a:solidFill>
                        <a:latin typeface="+mn-lt"/>
                        <a:ea typeface="+mn-ea"/>
                        <a:cs typeface="+mn-cs"/>
                      </a:endParaRPr>
                    </a:p>
                    <a:p>
                      <a:endParaRPr lang="tr-TR" sz="1200" b="0" dirty="0"/>
                    </a:p>
                  </a:txBody>
                  <a:tcPr/>
                </a:tc>
              </a:tr>
              <a:tr h="11242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kern="1200" dirty="0" smtClean="0">
                          <a:solidFill>
                            <a:schemeClr val="dk1"/>
                          </a:solidFill>
                          <a:latin typeface="+mn-lt"/>
                          <a:ea typeface="+mn-ea"/>
                          <a:cs typeface="+mn-cs"/>
                        </a:rPr>
                        <a:t>Şişli İlçe Milli Eğitim Müdürlüğü Liseler Arası Çanakkale Savaşı Konulu Resim Yarışması İlçe Üçüncülüğü </a:t>
                      </a:r>
                      <a:endParaRPr kumimoji="0" lang="tr-TR" sz="12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p>
                  </a:txBody>
                  <a:tcPr/>
                </a:tc>
              </a:tr>
              <a:tr h="11242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kern="1200" dirty="0" smtClean="0">
                          <a:solidFill>
                            <a:schemeClr val="dk1"/>
                          </a:solidFill>
                          <a:latin typeface="+mn-lt"/>
                          <a:ea typeface="+mn-ea"/>
                          <a:cs typeface="+mn-cs"/>
                        </a:rPr>
                        <a:t>Okyanus Koleji İstanbul İl Milli Eğitim Müdürlüğü ‘Düşler Sokağı’ Konulu Resim Yarışması  İl Üçüncülüğü </a:t>
                      </a:r>
                      <a:endParaRPr kumimoji="0" lang="tr-TR" sz="12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kern="1200" dirty="0" smtClean="0">
                        <a:solidFill>
                          <a:schemeClr val="dk1"/>
                        </a:solidFill>
                        <a:latin typeface="+mn-lt"/>
                        <a:ea typeface="+mn-ea"/>
                        <a:cs typeface="+mn-cs"/>
                      </a:endParaRPr>
                    </a:p>
                  </a:txBody>
                  <a:tcPr/>
                </a:tc>
              </a:tr>
              <a:tr h="26786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tr-TR" sz="1200" b="1" kern="1200" dirty="0" err="1" smtClean="0">
                          <a:solidFill>
                            <a:schemeClr val="dk1"/>
                          </a:solidFill>
                          <a:latin typeface="+mn-lt"/>
                          <a:ea typeface="+mn-ea"/>
                          <a:cs typeface="+mn-cs"/>
                        </a:rPr>
                        <a:t>Tubitak</a:t>
                      </a:r>
                      <a:r>
                        <a:rPr kumimoji="0" lang="tr-TR" sz="1200" b="1" kern="1200" dirty="0" smtClean="0">
                          <a:solidFill>
                            <a:schemeClr val="dk1"/>
                          </a:solidFill>
                          <a:latin typeface="+mn-lt"/>
                          <a:ea typeface="+mn-ea"/>
                          <a:cs typeface="+mn-cs"/>
                        </a:rPr>
                        <a:t> Proje Çalışmaları </a:t>
                      </a:r>
                      <a:endParaRPr lang="tr-TR" sz="1200" b="0" dirty="0"/>
                    </a:p>
                  </a:txBody>
                  <a:tcPr/>
                </a:tc>
              </a:tr>
              <a:tr h="316178">
                <a:tc>
                  <a:txBody>
                    <a:bodyPr/>
                    <a:lstStyle/>
                    <a:p>
                      <a:r>
                        <a:rPr kumimoji="0" lang="tr-TR" sz="1200" b="1" kern="1200" dirty="0" err="1" smtClean="0">
                          <a:solidFill>
                            <a:schemeClr val="dk1"/>
                          </a:solidFill>
                          <a:latin typeface="+mn-lt"/>
                          <a:ea typeface="+mn-ea"/>
                          <a:cs typeface="+mn-cs"/>
                        </a:rPr>
                        <a:t>Vodafone</a:t>
                      </a:r>
                      <a:r>
                        <a:rPr kumimoji="0" lang="tr-TR" sz="1200" b="1" kern="1200" dirty="0" smtClean="0">
                          <a:solidFill>
                            <a:schemeClr val="dk1"/>
                          </a:solidFill>
                          <a:latin typeface="+mn-lt"/>
                          <a:ea typeface="+mn-ea"/>
                          <a:cs typeface="+mn-cs"/>
                        </a:rPr>
                        <a:t> </a:t>
                      </a:r>
                      <a:r>
                        <a:rPr kumimoji="0" lang="tr-TR" sz="1200" b="1" kern="1200" dirty="0" err="1" smtClean="0">
                          <a:solidFill>
                            <a:schemeClr val="dk1"/>
                          </a:solidFill>
                          <a:latin typeface="+mn-lt"/>
                          <a:ea typeface="+mn-ea"/>
                          <a:cs typeface="+mn-cs"/>
                        </a:rPr>
                        <a:t>Freezone</a:t>
                      </a:r>
                      <a:r>
                        <a:rPr kumimoji="0" lang="tr-TR" sz="1200" b="1" kern="1200" dirty="0" smtClean="0">
                          <a:solidFill>
                            <a:schemeClr val="dk1"/>
                          </a:solidFill>
                          <a:latin typeface="+mn-lt"/>
                          <a:ea typeface="+mn-ea"/>
                          <a:cs typeface="+mn-cs"/>
                        </a:rPr>
                        <a:t> Liseler Arası Müzik </a:t>
                      </a:r>
                      <a:r>
                        <a:rPr kumimoji="0" lang="tr-TR" sz="1200" b="1" kern="1200" dirty="0" err="1" smtClean="0">
                          <a:solidFill>
                            <a:schemeClr val="dk1"/>
                          </a:solidFill>
                          <a:latin typeface="+mn-lt"/>
                          <a:ea typeface="+mn-ea"/>
                          <a:cs typeface="+mn-cs"/>
                        </a:rPr>
                        <a:t>Yarişması</a:t>
                      </a:r>
                      <a:r>
                        <a:rPr kumimoji="0" lang="tr-TR" sz="1200" b="1" kern="1200" dirty="0" smtClean="0">
                          <a:solidFill>
                            <a:schemeClr val="dk1"/>
                          </a:solidFill>
                          <a:latin typeface="+mn-lt"/>
                          <a:ea typeface="+mn-ea"/>
                          <a:cs typeface="+mn-cs"/>
                        </a:rPr>
                        <a:t>’ </a:t>
                      </a:r>
                      <a:r>
                        <a:rPr kumimoji="0" lang="tr-TR" sz="1200" b="1" kern="1200" dirty="0" err="1" smtClean="0">
                          <a:solidFill>
                            <a:schemeClr val="dk1"/>
                          </a:solidFill>
                          <a:latin typeface="+mn-lt"/>
                          <a:ea typeface="+mn-ea"/>
                          <a:cs typeface="+mn-cs"/>
                        </a:rPr>
                        <a:t>na</a:t>
                      </a:r>
                      <a:r>
                        <a:rPr kumimoji="0" lang="tr-TR" sz="1200" b="1" kern="1200" dirty="0" smtClean="0">
                          <a:solidFill>
                            <a:schemeClr val="dk1"/>
                          </a:solidFill>
                          <a:latin typeface="+mn-lt"/>
                          <a:ea typeface="+mn-ea"/>
                          <a:cs typeface="+mn-cs"/>
                        </a:rPr>
                        <a:t> Katılım</a:t>
                      </a:r>
                      <a:endParaRPr lang="tr-TR" sz="1200" b="0" dirty="0"/>
                    </a:p>
                  </a:txBody>
                  <a:tcPr/>
                </a:tc>
              </a:tr>
            </a:tbl>
          </a:graphicData>
        </a:graphic>
      </p:graphicFrame>
      <p:sp>
        <p:nvSpPr>
          <p:cNvPr id="7" name="7 Metin Yer Tutucusu"/>
          <p:cNvSpPr txBox="1">
            <a:spLocks/>
          </p:cNvSpPr>
          <p:nvPr/>
        </p:nvSpPr>
        <p:spPr>
          <a:xfrm>
            <a:off x="1484784" y="251520"/>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Kurumun Sosyal Faaliyetleri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12" name="2 Metin Yer Tutucusu"/>
          <p:cNvSpPr>
            <a:spLocks noGrp="1"/>
          </p:cNvSpPr>
          <p:nvPr>
            <p:ph type="body" idx="2"/>
          </p:nvPr>
        </p:nvSpPr>
        <p:spPr>
          <a:xfrm rot="16200000">
            <a:off x="-1673656" y="5013964"/>
            <a:ext cx="5544619" cy="1348324"/>
          </a:xfrm>
        </p:spPr>
        <p:txBody>
          <a:bodyPr/>
          <a:lstStyle/>
          <a:p>
            <a:pPr algn="ctr"/>
            <a:r>
              <a:rPr lang="tr-TR" dirty="0" smtClean="0"/>
              <a:t>NİŞANTAŞI NURİ  AKIN ANADOLU LİSESİ</a:t>
            </a:r>
          </a:p>
          <a:p>
            <a:pPr algn="ctr"/>
            <a:r>
              <a:rPr lang="tr-TR" dirty="0" smtClean="0"/>
              <a:t>2019-2020 </a:t>
            </a:r>
            <a:r>
              <a:rPr lang="tr-TR" dirty="0" smtClean="0"/>
              <a:t>EĞİTİM – ÖĞRETİM YILI </a:t>
            </a:r>
          </a:p>
          <a:p>
            <a:pPr algn="ctr"/>
            <a:r>
              <a:rPr lang="tr-TR" dirty="0" smtClean="0"/>
              <a:t>BRİFİNG DOSYASI</a:t>
            </a:r>
            <a:endParaRPr lang="tr-TR" dirty="0"/>
          </a:p>
        </p:txBody>
      </p:sp>
      <p:pic>
        <p:nvPicPr>
          <p:cNvPr id="15" name="14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2"/>
          </p:nvPr>
        </p:nvSpPr>
        <p:spPr/>
        <p:txBody>
          <a:bodyPr/>
          <a:lstStyle/>
          <a:p>
            <a:endParaRPr lang="tr-TR"/>
          </a:p>
        </p:txBody>
      </p:sp>
      <p:pic>
        <p:nvPicPr>
          <p:cNvPr id="5" name="4 İçerik Yer Tutucusu" descr="ey.jpg"/>
          <p:cNvPicPr>
            <a:picLocks noGrp="1" noChangeAspect="1"/>
          </p:cNvPicPr>
          <p:nvPr>
            <p:ph sz="quarter" idx="1"/>
          </p:nvPr>
        </p:nvPicPr>
        <p:blipFill>
          <a:blip r:embed="rId2" cstate="print"/>
          <a:stretch>
            <a:fillRect/>
          </a:stretch>
        </p:blipFill>
        <p:spPr>
          <a:xfrm>
            <a:off x="0" y="0"/>
            <a:ext cx="6858000" cy="91440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nvPr>
        </p:nvGraphicFramePr>
        <p:xfrm>
          <a:off x="2343150" y="914400"/>
          <a:ext cx="4229100" cy="4240719"/>
        </p:xfrm>
        <a:graphic>
          <a:graphicData uri="http://schemas.openxmlformats.org/drawingml/2006/table">
            <a:tbl>
              <a:tblPr firstRow="1" bandRow="1">
                <a:tableStyleId>{5C22544A-7EE6-4342-B048-85BDC9FD1C3A}</a:tableStyleId>
              </a:tblPr>
              <a:tblGrid>
                <a:gridCol w="4229100"/>
              </a:tblGrid>
              <a:tr h="308799">
                <a:tc>
                  <a:txBody>
                    <a:bodyPr/>
                    <a:lstStyle/>
                    <a:p>
                      <a:endParaRPr lang="tr-TR" sz="1200" b="0" dirty="0"/>
                    </a:p>
                  </a:txBody>
                  <a:tcPr/>
                </a:tc>
              </a:tr>
              <a:tr h="392939">
                <a:tc>
                  <a:txBody>
                    <a:bodyPr/>
                    <a:lstStyle/>
                    <a:p>
                      <a:r>
                        <a:rPr kumimoji="0" lang="tr-TR" sz="1200" b="1" u="sng" kern="1200" dirty="0" smtClean="0">
                          <a:solidFill>
                            <a:schemeClr val="dk1"/>
                          </a:solidFill>
                          <a:latin typeface="+mn-lt"/>
                          <a:ea typeface="+mn-ea"/>
                          <a:cs typeface="+mn-cs"/>
                        </a:rPr>
                        <a:t>Sene İçinde Yapılan Programlar </a:t>
                      </a:r>
                      <a:r>
                        <a:rPr kumimoji="0" lang="tr-TR" sz="1200" b="1" u="sng" kern="1200" dirty="0" err="1" smtClean="0">
                          <a:solidFill>
                            <a:schemeClr val="dk1"/>
                          </a:solidFill>
                          <a:latin typeface="+mn-lt"/>
                          <a:ea typeface="+mn-ea"/>
                          <a:cs typeface="+mn-cs"/>
                        </a:rPr>
                        <a:t>Katılınan</a:t>
                      </a:r>
                      <a:r>
                        <a:rPr kumimoji="0" lang="tr-TR" sz="1200" b="1" u="sng" kern="1200" baseline="0" dirty="0" smtClean="0">
                          <a:solidFill>
                            <a:schemeClr val="dk1"/>
                          </a:solidFill>
                          <a:latin typeface="+mn-lt"/>
                          <a:ea typeface="+mn-ea"/>
                          <a:cs typeface="+mn-cs"/>
                        </a:rPr>
                        <a:t> Yarışmalar ve Alınan Ödüller</a:t>
                      </a:r>
                      <a:endParaRPr kumimoji="0" lang="tr-TR" sz="1200" b="1" kern="1200" dirty="0" smtClean="0">
                        <a:solidFill>
                          <a:schemeClr val="dk1"/>
                        </a:solidFill>
                        <a:latin typeface="+mn-lt"/>
                        <a:ea typeface="+mn-ea"/>
                        <a:cs typeface="+mn-cs"/>
                      </a:endParaRPr>
                    </a:p>
                  </a:txBody>
                  <a:tcPr/>
                </a:tc>
              </a:tr>
              <a:tr h="5501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kern="1200" dirty="0" smtClean="0">
                          <a:solidFill>
                            <a:schemeClr val="dk1"/>
                          </a:solidFill>
                          <a:latin typeface="+mn-lt"/>
                          <a:ea typeface="+mn-ea"/>
                          <a:cs typeface="+mn-cs"/>
                        </a:rPr>
                        <a:t>İstanbul İl Milli Eğitim Müdürlüğü Okullar Arası Gençler Eskrim Turnuvası İstanbul Şampiyonu</a:t>
                      </a:r>
                      <a:endParaRPr kumimoji="0" lang="tr-TR" sz="1200" kern="1200" dirty="0" smtClean="0">
                        <a:solidFill>
                          <a:schemeClr val="dk1"/>
                        </a:solidFill>
                        <a:latin typeface="+mn-lt"/>
                        <a:ea typeface="+mn-ea"/>
                        <a:cs typeface="+mn-cs"/>
                      </a:endParaRPr>
                    </a:p>
                    <a:p>
                      <a:endParaRPr kumimoji="0" lang="tr-TR" sz="1200" kern="1200" dirty="0">
                        <a:solidFill>
                          <a:schemeClr val="dk1"/>
                        </a:solidFill>
                        <a:latin typeface="+mn-lt"/>
                        <a:ea typeface="+mn-ea"/>
                        <a:cs typeface="+mn-cs"/>
                      </a:endParaRPr>
                    </a:p>
                  </a:txBody>
                  <a:tcPr/>
                </a:tc>
              </a:tr>
              <a:tr h="5501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kern="1200" dirty="0" smtClean="0">
                          <a:solidFill>
                            <a:schemeClr val="dk1"/>
                          </a:solidFill>
                          <a:latin typeface="+mn-lt"/>
                          <a:ea typeface="+mn-ea"/>
                          <a:cs typeface="+mn-cs"/>
                        </a:rPr>
                        <a:t>Şişli İlçe Milli Eğitim Müdürlüğü Liseler Arası Erkekler Masa Tenisi Turnuvası üçüncülüğü</a:t>
                      </a:r>
                      <a:endParaRPr kumimoji="0" lang="tr-TR" sz="1200" kern="1200" dirty="0" smtClean="0">
                        <a:solidFill>
                          <a:schemeClr val="dk1"/>
                        </a:solidFill>
                        <a:latin typeface="+mn-lt"/>
                        <a:ea typeface="+mn-ea"/>
                        <a:cs typeface="+mn-cs"/>
                      </a:endParaRPr>
                    </a:p>
                    <a:p>
                      <a:endParaRPr kumimoji="0" lang="tr-TR" sz="1200" b="1" kern="1200" dirty="0" smtClean="0">
                        <a:solidFill>
                          <a:schemeClr val="dk1"/>
                        </a:solidFill>
                        <a:latin typeface="+mn-lt"/>
                        <a:ea typeface="+mn-ea"/>
                        <a:cs typeface="+mn-cs"/>
                      </a:endParaRPr>
                    </a:p>
                  </a:txBody>
                  <a:tcPr/>
                </a:tc>
              </a:tr>
              <a:tr h="392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kern="1200" dirty="0" smtClean="0">
                          <a:solidFill>
                            <a:schemeClr val="dk1"/>
                          </a:solidFill>
                          <a:latin typeface="+mn-lt"/>
                          <a:ea typeface="+mn-ea"/>
                          <a:cs typeface="+mn-cs"/>
                        </a:rPr>
                        <a:t>Karate Balkan Şampiyonası İkinciliği Milli Sporcu</a:t>
                      </a:r>
                      <a:endParaRPr kumimoji="0" lang="tr-TR" sz="1200" kern="1200" dirty="0" smtClean="0">
                        <a:solidFill>
                          <a:schemeClr val="dk1"/>
                        </a:solidFill>
                        <a:latin typeface="+mn-lt"/>
                        <a:ea typeface="+mn-ea"/>
                        <a:cs typeface="+mn-cs"/>
                      </a:endParaRPr>
                    </a:p>
                    <a:p>
                      <a:endParaRPr lang="tr-TR" sz="1200" b="0" dirty="0"/>
                    </a:p>
                  </a:txBody>
                  <a:tcPr/>
                </a:tc>
              </a:tr>
              <a:tr h="392939">
                <a:tc>
                  <a:txBody>
                    <a:bodyPr/>
                    <a:lstStyle/>
                    <a:p>
                      <a:r>
                        <a:rPr kumimoji="0" lang="tr-TR" sz="1200" b="1" kern="1200" dirty="0" smtClean="0">
                          <a:solidFill>
                            <a:schemeClr val="dk1"/>
                          </a:solidFill>
                          <a:latin typeface="+mn-lt"/>
                          <a:ea typeface="+mn-ea"/>
                          <a:cs typeface="+mn-cs"/>
                        </a:rPr>
                        <a:t>Şişli İlçe Milli Eğitim Müdürlüğü Liseler Arası Kızlar Voleybol Şampiyonluğu</a:t>
                      </a:r>
                      <a:endParaRPr lang="tr-TR" sz="1200" b="0" dirty="0"/>
                    </a:p>
                  </a:txBody>
                  <a:tcPr/>
                </a:tc>
              </a:tr>
              <a:tr h="392939">
                <a:tc>
                  <a:txBody>
                    <a:bodyPr/>
                    <a:lstStyle/>
                    <a:p>
                      <a:r>
                        <a:rPr kumimoji="0" lang="tr-TR" sz="1200" b="1" u="sng" kern="1200" dirty="0" smtClean="0">
                          <a:solidFill>
                            <a:schemeClr val="dk1"/>
                          </a:solidFill>
                          <a:latin typeface="+mn-lt"/>
                          <a:ea typeface="+mn-ea"/>
                          <a:cs typeface="+mn-cs"/>
                        </a:rPr>
                        <a:t>Yıl sonu programları: </a:t>
                      </a:r>
                      <a:endParaRPr kumimoji="0" lang="tr-TR" sz="1200" b="1" kern="1200" dirty="0" smtClean="0">
                        <a:solidFill>
                          <a:schemeClr val="dk1"/>
                        </a:solidFill>
                        <a:latin typeface="+mn-lt"/>
                        <a:ea typeface="+mn-ea"/>
                        <a:cs typeface="+mn-cs"/>
                      </a:endParaRPr>
                    </a:p>
                    <a:p>
                      <a:pPr>
                        <a:buFont typeface="Arial" pitchFamily="34" charset="0"/>
                        <a:buChar char="•"/>
                      </a:pPr>
                      <a:endParaRPr lang="tr-TR" sz="1200" b="0" dirty="0"/>
                    </a:p>
                  </a:txBody>
                  <a:tcPr/>
                </a:tc>
              </a:tr>
              <a:tr h="7072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0" kern="1200" dirty="0" smtClean="0">
                          <a:solidFill>
                            <a:schemeClr val="dk1"/>
                          </a:solidFill>
                          <a:latin typeface="+mn-lt"/>
                          <a:ea typeface="+mn-ea"/>
                          <a:cs typeface="+mn-cs"/>
                        </a:rPr>
                        <a:t>Okulumuzda yıl sonunda dereceye giren öğrencilerimiz ödüllendirilmekte, mezun olan öğrencilerimiz için ise Mezuniyet ve kep giyme töreni düzenlenmektedir.</a:t>
                      </a:r>
                    </a:p>
                    <a:p>
                      <a:endParaRPr lang="tr-TR" sz="1200" b="0" dirty="0"/>
                    </a:p>
                  </a:txBody>
                  <a:tcPr/>
                </a:tc>
              </a:tr>
            </a:tbl>
          </a:graphicData>
        </a:graphic>
      </p:graphicFrame>
      <p:sp>
        <p:nvSpPr>
          <p:cNvPr id="14"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Kurumun Sosyal Faaliyetleri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10" name="2 Metin Yer Tutucusu"/>
          <p:cNvSpPr>
            <a:spLocks noGrp="1"/>
          </p:cNvSpPr>
          <p:nvPr>
            <p:ph type="body" idx="2"/>
          </p:nvPr>
        </p:nvSpPr>
        <p:spPr>
          <a:xfrm rot="16200000">
            <a:off x="-1673656" y="5013964"/>
            <a:ext cx="5544619" cy="1348324"/>
          </a:xfrm>
        </p:spPr>
        <p:txBody>
          <a:bodyPr/>
          <a:lstStyle/>
          <a:p>
            <a:pPr algn="ctr"/>
            <a:r>
              <a:rPr lang="tr-TR" dirty="0" smtClean="0"/>
              <a:t>NİŞANTAŞI NURİ  AKIN ANADOLU LİSESİ</a:t>
            </a:r>
          </a:p>
          <a:p>
            <a:pPr algn="ctr"/>
            <a:r>
              <a:rPr lang="tr-TR" dirty="0" smtClean="0"/>
              <a:t>2019-2020  </a:t>
            </a:r>
            <a:r>
              <a:rPr lang="tr-TR" dirty="0" smtClean="0"/>
              <a:t>EĞİTİM – ÖĞRETİM YILI </a:t>
            </a:r>
          </a:p>
          <a:p>
            <a:pPr algn="ctr"/>
            <a:r>
              <a:rPr lang="tr-TR" dirty="0" smtClean="0"/>
              <a:t>BRİFİNG DOSYASI</a:t>
            </a:r>
            <a:endParaRPr lang="tr-TR" dirty="0"/>
          </a:p>
        </p:txBody>
      </p:sp>
      <p:pic>
        <p:nvPicPr>
          <p:cNvPr id="11" name="10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pic>
        <p:nvPicPr>
          <p:cNvPr id="29697" name="Picture 1"/>
          <p:cNvPicPr>
            <a:picLocks noChangeAspect="1" noChangeArrowheads="1"/>
          </p:cNvPicPr>
          <p:nvPr/>
        </p:nvPicPr>
        <p:blipFill>
          <a:blip r:embed="rId3" cstate="print"/>
          <a:srcRect/>
          <a:stretch>
            <a:fillRect/>
          </a:stretch>
        </p:blipFill>
        <p:spPr bwMode="auto">
          <a:xfrm>
            <a:off x="2492896" y="5220072"/>
            <a:ext cx="3960440"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2"/>
          </p:nvPr>
        </p:nvSpPr>
        <p:spPr/>
        <p:txBody>
          <a:bodyPr vert="vert270"/>
          <a:lstStyle/>
          <a:p>
            <a:pPr algn="ctr"/>
            <a:r>
              <a:rPr lang="tr-TR" dirty="0" smtClean="0"/>
              <a:t>NİŞANTAŞI NURİ  AKIN ANADOLU LİSESİ</a:t>
            </a:r>
          </a:p>
          <a:p>
            <a:pPr algn="ctr"/>
            <a:r>
              <a:rPr lang="tr-TR" dirty="0" smtClean="0"/>
              <a:t>2019--2020  </a:t>
            </a:r>
            <a:r>
              <a:rPr lang="tr-TR" dirty="0" smtClean="0"/>
              <a:t>EĞİTİM – ÖĞRETİM YILI </a:t>
            </a:r>
          </a:p>
          <a:p>
            <a:pPr algn="ctr"/>
            <a:r>
              <a:rPr lang="tr-TR" dirty="0" smtClean="0"/>
              <a:t>BRİFİNG DOSYASI</a:t>
            </a:r>
          </a:p>
          <a:p>
            <a:endParaRPr lang="tr-TR" dirty="0"/>
          </a:p>
        </p:txBody>
      </p:sp>
      <p:pic>
        <p:nvPicPr>
          <p:cNvPr id="6" name="5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pic>
        <p:nvPicPr>
          <p:cNvPr id="46082" name="Picture 2"/>
          <p:cNvPicPr>
            <a:picLocks noGrp="1" noChangeAspect="1" noChangeArrowheads="1"/>
          </p:cNvPicPr>
          <p:nvPr>
            <p:ph sz="quarter" idx="1"/>
          </p:nvPr>
        </p:nvPicPr>
        <p:blipFill>
          <a:blip r:embed="rId3" cstate="print"/>
          <a:srcRect/>
          <a:stretch>
            <a:fillRect/>
          </a:stretch>
        </p:blipFill>
        <p:spPr bwMode="auto">
          <a:xfrm>
            <a:off x="2204864" y="899592"/>
            <a:ext cx="4427054" cy="1656184"/>
          </a:xfrm>
          <a:prstGeom prst="rect">
            <a:avLst/>
          </a:prstGeom>
          <a:noFill/>
          <a:ln w="9525">
            <a:noFill/>
            <a:miter lim="800000"/>
            <a:headEnd/>
            <a:tailEnd/>
          </a:ln>
        </p:spPr>
      </p:pic>
      <p:pic>
        <p:nvPicPr>
          <p:cNvPr id="46083" name="Picture 3"/>
          <p:cNvPicPr>
            <a:picLocks noChangeAspect="1" noChangeArrowheads="1"/>
          </p:cNvPicPr>
          <p:nvPr/>
        </p:nvPicPr>
        <p:blipFill>
          <a:blip r:embed="rId4" cstate="print"/>
          <a:srcRect/>
          <a:stretch>
            <a:fillRect/>
          </a:stretch>
        </p:blipFill>
        <p:spPr bwMode="auto">
          <a:xfrm>
            <a:off x="-20040600" y="-10972800"/>
            <a:ext cx="3240000" cy="2145974"/>
          </a:xfrm>
          <a:prstGeom prst="rect">
            <a:avLst/>
          </a:prstGeom>
          <a:noFill/>
          <a:ln w="9525">
            <a:noFill/>
            <a:miter lim="800000"/>
            <a:headEnd/>
            <a:tailEnd/>
          </a:ln>
        </p:spPr>
      </p:pic>
      <p:pic>
        <p:nvPicPr>
          <p:cNvPr id="28674" name="Picture 2" descr="C:\Users\asu bulbul\Desktop\fotos\89960-265.JPG"/>
          <p:cNvPicPr>
            <a:picLocks noChangeAspect="1" noChangeArrowheads="1"/>
          </p:cNvPicPr>
          <p:nvPr/>
        </p:nvPicPr>
        <p:blipFill>
          <a:blip r:embed="rId5" cstate="print"/>
          <a:srcRect/>
          <a:stretch>
            <a:fillRect/>
          </a:stretch>
        </p:blipFill>
        <p:spPr bwMode="auto">
          <a:xfrm>
            <a:off x="2204864" y="2627784"/>
            <a:ext cx="4392488" cy="2160239"/>
          </a:xfrm>
          <a:prstGeom prst="rect">
            <a:avLst/>
          </a:prstGeom>
          <a:noFill/>
        </p:spPr>
      </p:pic>
      <p:pic>
        <p:nvPicPr>
          <p:cNvPr id="28675" name="Picture 3" descr="C:\Users\asu bulbul\Desktop\fotos\89960-282.JPG"/>
          <p:cNvPicPr>
            <a:picLocks noChangeAspect="1" noChangeArrowheads="1"/>
          </p:cNvPicPr>
          <p:nvPr/>
        </p:nvPicPr>
        <p:blipFill>
          <a:blip r:embed="rId6" cstate="print"/>
          <a:srcRect/>
          <a:stretch>
            <a:fillRect/>
          </a:stretch>
        </p:blipFill>
        <p:spPr bwMode="auto">
          <a:xfrm>
            <a:off x="2276872" y="4788024"/>
            <a:ext cx="4464496" cy="2088232"/>
          </a:xfrm>
          <a:prstGeom prst="rect">
            <a:avLst/>
          </a:prstGeom>
          <a:noFill/>
        </p:spPr>
      </p:pic>
      <p:pic>
        <p:nvPicPr>
          <p:cNvPr id="28676" name="Picture 4" descr="C:\Users\asu bulbul\Desktop\fotos\89960-275.JPG"/>
          <p:cNvPicPr>
            <a:picLocks noChangeAspect="1" noChangeArrowheads="1"/>
          </p:cNvPicPr>
          <p:nvPr/>
        </p:nvPicPr>
        <p:blipFill>
          <a:blip r:embed="rId7" cstate="print"/>
          <a:srcRect/>
          <a:stretch>
            <a:fillRect/>
          </a:stretch>
        </p:blipFill>
        <p:spPr bwMode="auto">
          <a:xfrm>
            <a:off x="2276872" y="6948264"/>
            <a:ext cx="2160240" cy="1691680"/>
          </a:xfrm>
          <a:prstGeom prst="rect">
            <a:avLst/>
          </a:prstGeom>
          <a:noFill/>
        </p:spPr>
      </p:pic>
      <p:pic>
        <p:nvPicPr>
          <p:cNvPr id="28677" name="Picture 5" descr="C:\Users\asu bulbul\Desktop\fotos\89960-280.JPG"/>
          <p:cNvPicPr>
            <a:picLocks noChangeAspect="1" noChangeArrowheads="1"/>
          </p:cNvPicPr>
          <p:nvPr/>
        </p:nvPicPr>
        <p:blipFill>
          <a:blip r:embed="rId8" cstate="print"/>
          <a:srcRect/>
          <a:stretch>
            <a:fillRect/>
          </a:stretch>
        </p:blipFill>
        <p:spPr bwMode="auto">
          <a:xfrm>
            <a:off x="4365104" y="6948264"/>
            <a:ext cx="2291201" cy="1589547"/>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2"/>
          </p:nvPr>
        </p:nvSpPr>
        <p:spPr>
          <a:xfrm rot="16200000">
            <a:off x="-1673656" y="5013964"/>
            <a:ext cx="5544619" cy="1348324"/>
          </a:xfrm>
        </p:spPr>
        <p:txBody>
          <a:bodyPr/>
          <a:lstStyle/>
          <a:p>
            <a:pPr algn="ctr"/>
            <a:r>
              <a:rPr lang="tr-TR" dirty="0" smtClean="0"/>
              <a:t>NİŞANTAŞI NURİ  AKIN ANADOLU LİSESİ</a:t>
            </a:r>
          </a:p>
          <a:p>
            <a:pPr algn="ctr"/>
            <a:r>
              <a:rPr lang="tr-TR" dirty="0" smtClean="0"/>
              <a:t>2019-2020EĞİTİM </a:t>
            </a:r>
            <a:r>
              <a:rPr lang="tr-TR" dirty="0" smtClean="0"/>
              <a:t>– ÖĞRETİM YILI </a:t>
            </a:r>
          </a:p>
          <a:p>
            <a:pPr algn="ctr"/>
            <a:r>
              <a:rPr lang="tr-TR" dirty="0" smtClean="0"/>
              <a:t>BRİFİNG DOSYASI</a:t>
            </a:r>
            <a:endParaRPr lang="tr-TR" dirty="0"/>
          </a:p>
        </p:txBody>
      </p:sp>
      <p:pic>
        <p:nvPicPr>
          <p:cNvPr id="5" name="4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
        <p:nvSpPr>
          <p:cNvPr id="14"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Fiziki Açıdan Yapılan Çalışmalar</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graphicFrame>
        <p:nvGraphicFramePr>
          <p:cNvPr id="8" name="7 İçerik Yer Tutucusu"/>
          <p:cNvGraphicFramePr>
            <a:graphicFrameLocks noGrp="1"/>
          </p:cNvGraphicFramePr>
          <p:nvPr>
            <p:ph sz="quarter" idx="1"/>
          </p:nvPr>
        </p:nvGraphicFramePr>
        <p:xfrm>
          <a:off x="2343150" y="914400"/>
          <a:ext cx="4229100" cy="7534568"/>
        </p:xfrm>
        <a:graphic>
          <a:graphicData uri="http://schemas.openxmlformats.org/drawingml/2006/table">
            <a:tbl>
              <a:tblPr firstRow="1" bandRow="1">
                <a:tableStyleId>{5C22544A-7EE6-4342-B048-85BDC9FD1C3A}</a:tableStyleId>
              </a:tblPr>
              <a:tblGrid>
                <a:gridCol w="2114550"/>
                <a:gridCol w="2114550"/>
              </a:tblGrid>
              <a:tr h="370840">
                <a:tc>
                  <a:txBody>
                    <a:bodyPr/>
                    <a:lstStyle/>
                    <a:p>
                      <a:endParaRPr lang="tr-TR" dirty="0"/>
                    </a:p>
                  </a:txBody>
                  <a:tcPr/>
                </a:tc>
                <a:tc>
                  <a:txBody>
                    <a:bodyPr/>
                    <a:lstStyle/>
                    <a:p>
                      <a:endParaRPr lang="tr-TR"/>
                    </a:p>
                  </a:txBody>
                  <a:tcPr/>
                </a:tc>
              </a:tr>
              <a:tr h="478448">
                <a:tc>
                  <a:txBody>
                    <a:bodyPr/>
                    <a:lstStyle/>
                    <a:p>
                      <a:pPr algn="l"/>
                      <a:r>
                        <a:rPr kumimoji="0" lang="tr-TR" sz="1200" b="0" kern="1200" dirty="0" smtClean="0">
                          <a:solidFill>
                            <a:schemeClr val="tx1"/>
                          </a:solidFill>
                          <a:latin typeface="+mn-lt"/>
                          <a:ea typeface="+mn-ea"/>
                          <a:cs typeface="+mn-cs"/>
                        </a:rPr>
                        <a:t>Atatürk Köşesinin Düzenlenmesi</a:t>
                      </a:r>
                      <a:endParaRPr lang="tr-TR" sz="1200" b="0" dirty="0">
                        <a:solidFill>
                          <a:schemeClr val="tx1"/>
                        </a:solidFill>
                      </a:endParaRPr>
                    </a:p>
                  </a:txBody>
                  <a:tcPr/>
                </a:tc>
                <a:tc>
                  <a:txBody>
                    <a:bodyPr/>
                    <a:lstStyle/>
                    <a:p>
                      <a:pPr algn="ctr"/>
                      <a:r>
                        <a:rPr lang="tr-TR" sz="1200" smtClean="0"/>
                        <a:t>Yapıldı</a:t>
                      </a:r>
                      <a:endParaRPr lang="tr-TR" sz="1200" dirty="0"/>
                    </a:p>
                  </a:txBody>
                  <a:tcPr/>
                </a:tc>
              </a:tr>
              <a:tr h="370840">
                <a:tc>
                  <a:txBody>
                    <a:bodyPr/>
                    <a:lstStyle/>
                    <a:p>
                      <a:r>
                        <a:rPr kumimoji="0" lang="tr-TR" sz="1200" kern="1200" dirty="0" smtClean="0">
                          <a:solidFill>
                            <a:schemeClr val="dk1"/>
                          </a:solidFill>
                          <a:latin typeface="+mn-lt"/>
                          <a:ea typeface="+mn-ea"/>
                          <a:cs typeface="+mn-cs"/>
                        </a:rPr>
                        <a:t>Personel Resimli Bilgi Köşesi</a:t>
                      </a:r>
                      <a:endParaRPr lang="tr-TR" sz="1200" dirty="0"/>
                    </a:p>
                  </a:txBody>
                  <a:tcPr/>
                </a:tc>
                <a:tc>
                  <a:txBody>
                    <a:bodyPr/>
                    <a:lstStyle/>
                    <a:p>
                      <a:pPr algn="ctr"/>
                      <a:r>
                        <a:rPr lang="tr-TR" sz="1200" smtClean="0"/>
                        <a:t>Yapıldı</a:t>
                      </a:r>
                      <a:endParaRPr lang="tr-TR" sz="1200" dirty="0"/>
                    </a:p>
                  </a:txBody>
                  <a:tcPr/>
                </a:tc>
              </a:tr>
              <a:tr h="370840">
                <a:tc>
                  <a:txBody>
                    <a:bodyPr/>
                    <a:lstStyle/>
                    <a:p>
                      <a:r>
                        <a:rPr kumimoji="0" lang="tr-TR" sz="1200" kern="1200" dirty="0" smtClean="0">
                          <a:solidFill>
                            <a:schemeClr val="dk1"/>
                          </a:solidFill>
                          <a:latin typeface="+mn-lt"/>
                          <a:ea typeface="+mn-ea"/>
                          <a:cs typeface="+mn-cs"/>
                        </a:rPr>
                        <a:t>Laboratuarlarının Açılması</a:t>
                      </a:r>
                      <a:endParaRPr lang="tr-TR" sz="1200" dirty="0"/>
                    </a:p>
                  </a:txBody>
                  <a:tcPr/>
                </a:tc>
                <a:tc>
                  <a:txBody>
                    <a:bodyPr/>
                    <a:lstStyle/>
                    <a:p>
                      <a:pPr algn="ctr"/>
                      <a:r>
                        <a:rPr lang="tr-TR" sz="1200" smtClean="0"/>
                        <a:t>Yapıldı</a:t>
                      </a:r>
                      <a:endParaRPr lang="tr-TR" sz="1200" dirty="0"/>
                    </a:p>
                  </a:txBody>
                  <a:tcPr/>
                </a:tc>
              </a:tr>
              <a:tr h="370840">
                <a:tc>
                  <a:txBody>
                    <a:bodyPr/>
                    <a:lstStyle/>
                    <a:p>
                      <a:r>
                        <a:rPr kumimoji="0" lang="tr-TR" sz="1200" kern="1200" dirty="0" smtClean="0">
                          <a:solidFill>
                            <a:schemeClr val="dk1"/>
                          </a:solidFill>
                          <a:latin typeface="+mn-lt"/>
                          <a:ea typeface="+mn-ea"/>
                          <a:cs typeface="+mn-cs"/>
                        </a:rPr>
                        <a:t>Okul İnternet Sitesinin Yenilenmesi</a:t>
                      </a:r>
                      <a:endParaRPr lang="tr-TR" sz="1200" dirty="0"/>
                    </a:p>
                  </a:txBody>
                  <a:tcPr/>
                </a:tc>
                <a:tc>
                  <a:txBody>
                    <a:bodyPr/>
                    <a:lstStyle/>
                    <a:p>
                      <a:pPr algn="ctr"/>
                      <a:r>
                        <a:rPr lang="tr-TR" sz="1200" dirty="0" smtClean="0"/>
                        <a:t>Yapıldı</a:t>
                      </a:r>
                      <a:endParaRPr lang="tr-TR" sz="1200" dirty="0"/>
                    </a:p>
                  </a:txBody>
                  <a:tcPr/>
                </a:tc>
              </a:tr>
              <a:tr h="370840">
                <a:tc>
                  <a:txBody>
                    <a:bodyPr/>
                    <a:lstStyle/>
                    <a:p>
                      <a:r>
                        <a:rPr kumimoji="0" lang="tr-TR" sz="1200" kern="1200" dirty="0" smtClean="0">
                          <a:solidFill>
                            <a:schemeClr val="dk1"/>
                          </a:solidFill>
                          <a:latin typeface="+mn-lt"/>
                          <a:ea typeface="+mn-ea"/>
                          <a:cs typeface="+mn-cs"/>
                        </a:rPr>
                        <a:t>Bahçeye Düzenlemesi</a:t>
                      </a:r>
                      <a:endParaRPr lang="tr-TR" sz="1200" dirty="0"/>
                    </a:p>
                  </a:txBody>
                  <a:tcPr/>
                </a:tc>
                <a:tc>
                  <a:txBody>
                    <a:bodyPr/>
                    <a:lstStyle/>
                    <a:p>
                      <a:pPr algn="ctr"/>
                      <a:r>
                        <a:rPr lang="tr-TR" sz="1200" smtClean="0"/>
                        <a:t>Yapıldı</a:t>
                      </a:r>
                      <a:endParaRPr lang="tr-TR" sz="1200" dirty="0"/>
                    </a:p>
                  </a:txBody>
                  <a:tcPr/>
                </a:tc>
              </a:tr>
              <a:tr h="370840">
                <a:tc>
                  <a:txBody>
                    <a:bodyPr/>
                    <a:lstStyle/>
                    <a:p>
                      <a:r>
                        <a:rPr kumimoji="0" lang="tr-TR" sz="1200" kern="1200" dirty="0" smtClean="0">
                          <a:solidFill>
                            <a:schemeClr val="dk1"/>
                          </a:solidFill>
                          <a:latin typeface="+mn-lt"/>
                          <a:ea typeface="+mn-ea"/>
                          <a:cs typeface="+mn-cs"/>
                        </a:rPr>
                        <a:t>Okulun Dış Tehditlerden Korunması</a:t>
                      </a:r>
                      <a:endParaRPr lang="tr-TR" sz="1200" dirty="0"/>
                    </a:p>
                  </a:txBody>
                  <a:tcPr/>
                </a:tc>
                <a:tc>
                  <a:txBody>
                    <a:bodyPr/>
                    <a:lstStyle/>
                    <a:p>
                      <a:pPr algn="ctr"/>
                      <a:r>
                        <a:rPr lang="tr-TR" sz="1200" smtClean="0"/>
                        <a:t>Yapıldı</a:t>
                      </a:r>
                      <a:endParaRPr lang="tr-TR" sz="1200" dirty="0"/>
                    </a:p>
                  </a:txBody>
                  <a:tcPr/>
                </a:tc>
              </a:tr>
              <a:tr h="370840">
                <a:tc>
                  <a:txBody>
                    <a:bodyPr/>
                    <a:lstStyle/>
                    <a:p>
                      <a:r>
                        <a:rPr kumimoji="0" lang="tr-TR" sz="1200" kern="1200" dirty="0" smtClean="0">
                          <a:solidFill>
                            <a:schemeClr val="dk1"/>
                          </a:solidFill>
                          <a:latin typeface="+mn-lt"/>
                          <a:ea typeface="+mn-ea"/>
                          <a:cs typeface="+mn-cs"/>
                        </a:rPr>
                        <a:t>Okul Risk Eylem Planının Hazırlanması</a:t>
                      </a:r>
                      <a:endParaRPr lang="tr-TR" sz="1200" dirty="0"/>
                    </a:p>
                  </a:txBody>
                  <a:tcPr/>
                </a:tc>
                <a:tc>
                  <a:txBody>
                    <a:bodyPr/>
                    <a:lstStyle/>
                    <a:p>
                      <a:pPr algn="ctr"/>
                      <a:r>
                        <a:rPr lang="tr-TR" sz="1200" smtClean="0"/>
                        <a:t>Yapıldı</a:t>
                      </a:r>
                      <a:endParaRPr lang="tr-TR" sz="1200" dirty="0"/>
                    </a:p>
                  </a:txBody>
                  <a:tcPr/>
                </a:tc>
              </a:tr>
              <a:tr h="370840">
                <a:tc>
                  <a:txBody>
                    <a:bodyPr/>
                    <a:lstStyle/>
                    <a:p>
                      <a:r>
                        <a:rPr kumimoji="0" lang="tr-TR" sz="1200" kern="1200" dirty="0" smtClean="0">
                          <a:solidFill>
                            <a:schemeClr val="dk1"/>
                          </a:solidFill>
                          <a:latin typeface="+mn-lt"/>
                          <a:ea typeface="+mn-ea"/>
                          <a:cs typeface="+mn-cs"/>
                        </a:rPr>
                        <a:t>Sınıfların Akıllı Tahtalarla Donatılması</a:t>
                      </a:r>
                      <a:endParaRPr lang="tr-TR" sz="1200" dirty="0"/>
                    </a:p>
                  </a:txBody>
                  <a:tcPr/>
                </a:tc>
                <a:tc>
                  <a:txBody>
                    <a:bodyPr/>
                    <a:lstStyle/>
                    <a:p>
                      <a:pPr algn="ctr"/>
                      <a:r>
                        <a:rPr lang="tr-TR" sz="1200" smtClean="0"/>
                        <a:t>Yapıldı</a:t>
                      </a:r>
                      <a:endParaRPr lang="tr-TR" sz="1200" dirty="0"/>
                    </a:p>
                  </a:txBody>
                  <a:tcPr/>
                </a:tc>
              </a:tr>
              <a:tr h="370840">
                <a:tc>
                  <a:txBody>
                    <a:bodyPr/>
                    <a:lstStyle/>
                    <a:p>
                      <a:r>
                        <a:rPr kumimoji="0" lang="tr-TR" sz="1200" kern="1200" dirty="0" smtClean="0">
                          <a:solidFill>
                            <a:schemeClr val="dk1"/>
                          </a:solidFill>
                          <a:latin typeface="+mn-lt"/>
                          <a:ea typeface="+mn-ea"/>
                          <a:cs typeface="+mn-cs"/>
                        </a:rPr>
                        <a:t>Okulun Teknolojik Donanımı</a:t>
                      </a:r>
                      <a:endParaRPr lang="tr-TR" sz="1200" dirty="0"/>
                    </a:p>
                  </a:txBody>
                  <a:tcPr/>
                </a:tc>
                <a:tc>
                  <a:txBody>
                    <a:bodyPr/>
                    <a:lstStyle/>
                    <a:p>
                      <a:pPr algn="ctr"/>
                      <a:r>
                        <a:rPr lang="tr-TR" sz="1200" smtClean="0"/>
                        <a:t>Yapıldı</a:t>
                      </a:r>
                      <a:endParaRPr lang="tr-TR" sz="1200" dirty="0"/>
                    </a:p>
                  </a:txBody>
                  <a:tcPr/>
                </a:tc>
              </a:tr>
              <a:tr h="370840">
                <a:tc>
                  <a:txBody>
                    <a:bodyPr/>
                    <a:lstStyle/>
                    <a:p>
                      <a:r>
                        <a:rPr kumimoji="0" lang="tr-TR" sz="1200" kern="1200" dirty="0" smtClean="0">
                          <a:solidFill>
                            <a:schemeClr val="dk1"/>
                          </a:solidFill>
                          <a:latin typeface="+mn-lt"/>
                          <a:ea typeface="+mn-ea"/>
                          <a:cs typeface="+mn-cs"/>
                        </a:rPr>
                        <a:t>Okul Başarı Köşesinin Oluşturulması</a:t>
                      </a:r>
                      <a:endParaRPr lang="tr-TR" sz="1200" dirty="0"/>
                    </a:p>
                  </a:txBody>
                  <a:tcPr/>
                </a:tc>
                <a:tc>
                  <a:txBody>
                    <a:bodyPr/>
                    <a:lstStyle/>
                    <a:p>
                      <a:pPr algn="ctr"/>
                      <a:r>
                        <a:rPr lang="tr-TR" sz="1200" smtClean="0"/>
                        <a:t>Yapıldı</a:t>
                      </a:r>
                      <a:endParaRPr lang="tr-TR" sz="1200" dirty="0"/>
                    </a:p>
                  </a:txBody>
                  <a:tcPr/>
                </a:tc>
              </a:tr>
              <a:tr h="370840">
                <a:tc>
                  <a:txBody>
                    <a:bodyPr/>
                    <a:lstStyle/>
                    <a:p>
                      <a:r>
                        <a:rPr kumimoji="0" lang="tr-TR" sz="1200" kern="1200" dirty="0" smtClean="0">
                          <a:solidFill>
                            <a:schemeClr val="dk1"/>
                          </a:solidFill>
                          <a:latin typeface="+mn-lt"/>
                          <a:ea typeface="+mn-ea"/>
                          <a:cs typeface="+mn-cs"/>
                        </a:rPr>
                        <a:t>Okulun Fiziki İçi Ve Dış Yapısının Düzenlenmesi</a:t>
                      </a:r>
                      <a:endParaRPr lang="tr-TR" sz="1200" dirty="0"/>
                    </a:p>
                  </a:txBody>
                  <a:tcPr/>
                </a:tc>
                <a:tc>
                  <a:txBody>
                    <a:bodyPr/>
                    <a:lstStyle/>
                    <a:p>
                      <a:pPr algn="ctr"/>
                      <a:r>
                        <a:rPr lang="tr-TR" sz="1200" smtClean="0"/>
                        <a:t>Yapıldı</a:t>
                      </a:r>
                      <a:endParaRPr lang="tr-TR" sz="1200" dirty="0"/>
                    </a:p>
                  </a:txBody>
                  <a:tcPr/>
                </a:tc>
              </a:tr>
              <a:tr h="348520">
                <a:tc>
                  <a:txBody>
                    <a:bodyPr/>
                    <a:lstStyle/>
                    <a:p>
                      <a:r>
                        <a:rPr kumimoji="0" lang="tr-TR" sz="1200" kern="1200" dirty="0" smtClean="0">
                          <a:solidFill>
                            <a:schemeClr val="dk1"/>
                          </a:solidFill>
                          <a:latin typeface="+mn-lt"/>
                          <a:ea typeface="+mn-ea"/>
                          <a:cs typeface="+mn-cs"/>
                        </a:rPr>
                        <a:t>Resim</a:t>
                      </a:r>
                      <a:r>
                        <a:rPr kumimoji="0" lang="tr-TR" sz="1200" kern="1200" baseline="0" dirty="0" smtClean="0">
                          <a:solidFill>
                            <a:schemeClr val="dk1"/>
                          </a:solidFill>
                          <a:latin typeface="+mn-lt"/>
                          <a:ea typeface="+mn-ea"/>
                          <a:cs typeface="+mn-cs"/>
                        </a:rPr>
                        <a:t> Odasının Düzenlenmesi</a:t>
                      </a:r>
                      <a:endParaRPr lang="tr-TR" sz="1200" dirty="0"/>
                    </a:p>
                  </a:txBody>
                  <a:tcPr/>
                </a:tc>
                <a:tc>
                  <a:txBody>
                    <a:bodyPr/>
                    <a:lstStyle/>
                    <a:p>
                      <a:pPr algn="ctr"/>
                      <a:r>
                        <a:rPr lang="tr-TR" sz="1200" smtClean="0"/>
                        <a:t>Yapıldı</a:t>
                      </a:r>
                      <a:endParaRPr lang="tr-TR" sz="1200" dirty="0"/>
                    </a:p>
                  </a:txBody>
                  <a:tcPr/>
                </a:tc>
              </a:tr>
              <a:tr h="370840">
                <a:tc>
                  <a:txBody>
                    <a:bodyPr/>
                    <a:lstStyle/>
                    <a:p>
                      <a:r>
                        <a:rPr kumimoji="0" lang="tr-TR" sz="1200" kern="1200" dirty="0" smtClean="0">
                          <a:solidFill>
                            <a:schemeClr val="dk1"/>
                          </a:solidFill>
                          <a:latin typeface="+mn-lt"/>
                          <a:ea typeface="+mn-ea"/>
                          <a:cs typeface="+mn-cs"/>
                        </a:rPr>
                        <a:t>Kütüphanenin Düzenlenmesi</a:t>
                      </a:r>
                      <a:endParaRPr lang="tr-TR" sz="1200" dirty="0"/>
                    </a:p>
                  </a:txBody>
                  <a:tcPr/>
                </a:tc>
                <a:tc>
                  <a:txBody>
                    <a:bodyPr/>
                    <a:lstStyle/>
                    <a:p>
                      <a:pPr algn="ctr"/>
                      <a:r>
                        <a:rPr lang="tr-TR" sz="1200" smtClean="0"/>
                        <a:t>Yapıldı</a:t>
                      </a:r>
                      <a:endParaRPr lang="tr-TR" sz="1200" dirty="0"/>
                    </a:p>
                  </a:txBody>
                  <a:tcPr/>
                </a:tc>
              </a:tr>
              <a:tr h="370840">
                <a:tc>
                  <a:txBody>
                    <a:bodyPr/>
                    <a:lstStyle/>
                    <a:p>
                      <a:r>
                        <a:rPr kumimoji="0" lang="tr-TR" sz="1200" kern="1200" dirty="0" smtClean="0">
                          <a:solidFill>
                            <a:schemeClr val="dk1"/>
                          </a:solidFill>
                          <a:latin typeface="+mn-lt"/>
                          <a:ea typeface="+mn-ea"/>
                          <a:cs typeface="+mn-cs"/>
                        </a:rPr>
                        <a:t>Çok Amaçlı Salonun Düzenlenmesi</a:t>
                      </a:r>
                      <a:endParaRPr lang="tr-TR" sz="1200" dirty="0"/>
                    </a:p>
                  </a:txBody>
                  <a:tcPr/>
                </a:tc>
                <a:tc>
                  <a:txBody>
                    <a:bodyPr/>
                    <a:lstStyle/>
                    <a:p>
                      <a:pPr algn="ctr"/>
                      <a:r>
                        <a:rPr lang="tr-TR" sz="1200" smtClean="0"/>
                        <a:t>Yapıldı</a:t>
                      </a:r>
                      <a:endParaRPr lang="tr-TR"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Müzik </a:t>
                      </a:r>
                      <a:r>
                        <a:rPr kumimoji="0" lang="tr-TR" sz="1200" kern="1200" dirty="0" err="1" smtClean="0">
                          <a:solidFill>
                            <a:schemeClr val="dk1"/>
                          </a:solidFill>
                          <a:latin typeface="+mn-lt"/>
                          <a:ea typeface="+mn-ea"/>
                          <a:cs typeface="+mn-cs"/>
                        </a:rPr>
                        <a:t>Odasınının</a:t>
                      </a:r>
                      <a:r>
                        <a:rPr kumimoji="0" lang="tr-TR" sz="1200" kern="1200" dirty="0" smtClean="0">
                          <a:solidFill>
                            <a:schemeClr val="dk1"/>
                          </a:solidFill>
                          <a:latin typeface="+mn-lt"/>
                          <a:ea typeface="+mn-ea"/>
                          <a:cs typeface="+mn-cs"/>
                        </a:rPr>
                        <a:t> Düzenlenmesi</a:t>
                      </a:r>
                    </a:p>
                  </a:txBody>
                  <a:tcPr/>
                </a:tc>
                <a:tc>
                  <a:txBody>
                    <a:bodyPr/>
                    <a:lstStyle/>
                    <a:p>
                      <a:pPr algn="ctr"/>
                      <a:r>
                        <a:rPr lang="tr-TR" sz="1200" dirty="0" smtClean="0"/>
                        <a:t>Yapıldı</a:t>
                      </a:r>
                      <a:endParaRPr lang="tr-TR" sz="1200" dirty="0"/>
                    </a:p>
                  </a:txBody>
                  <a:tcPr/>
                </a:tc>
              </a:tr>
              <a:tr h="370840">
                <a:tc>
                  <a:txBody>
                    <a:bodyPr/>
                    <a:lstStyle/>
                    <a:p>
                      <a:r>
                        <a:rPr lang="tr-TR" sz="1200" dirty="0" smtClean="0"/>
                        <a:t>Konferans ve Spor salonlarının Düzenlenmesi</a:t>
                      </a:r>
                      <a:endParaRPr lang="tr-TR" sz="1200" dirty="0"/>
                    </a:p>
                  </a:txBody>
                  <a:tcPr/>
                </a:tc>
                <a:tc>
                  <a:txBody>
                    <a:bodyPr/>
                    <a:lstStyle/>
                    <a:p>
                      <a:pPr algn="ctr"/>
                      <a:r>
                        <a:rPr lang="tr-TR" sz="1200" dirty="0" smtClean="0"/>
                        <a:t>Yapıldı</a:t>
                      </a:r>
                      <a:r>
                        <a:rPr lang="tr-TR" sz="1200" baseline="0" dirty="0" smtClean="0"/>
                        <a:t> </a:t>
                      </a:r>
                      <a:endParaRPr lang="tr-TR" sz="1200"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2"/>
          </p:nvPr>
        </p:nvSpPr>
        <p:spPr/>
        <p:txBody>
          <a:bodyPr/>
          <a:lstStyle/>
          <a:p>
            <a:endParaRPr lang="tr-TR"/>
          </a:p>
        </p:txBody>
      </p:sp>
      <p:pic>
        <p:nvPicPr>
          <p:cNvPr id="5" name="4 İçerik Yer Tutucusu" descr="ist.jpg"/>
          <p:cNvPicPr>
            <a:picLocks noGrp="1" noChangeAspect="1"/>
          </p:cNvPicPr>
          <p:nvPr>
            <p:ph sz="quarter" idx="1"/>
          </p:nvPr>
        </p:nvPicPr>
        <p:blipFill>
          <a:blip r:embed="rId2" cstate="print"/>
          <a:stretch>
            <a:fillRect/>
          </a:stretch>
        </p:blipFill>
        <p:spPr>
          <a:xfrm>
            <a:off x="0" y="0"/>
            <a:ext cx="6858000" cy="9144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Yer Tutucusu"/>
          <p:cNvSpPr>
            <a:spLocks noGrp="1"/>
          </p:cNvSpPr>
          <p:nvPr>
            <p:ph type="body" idx="1"/>
          </p:nvPr>
        </p:nvSpPr>
        <p:spPr>
          <a:xfrm>
            <a:off x="1026319" y="3657601"/>
            <a:ext cx="4860131" cy="4010743"/>
          </a:xfrm>
        </p:spPr>
        <p:txBody>
          <a:bodyPr>
            <a:normAutofit/>
          </a:bodyPr>
          <a:lstStyle/>
          <a:p>
            <a:pPr algn="l">
              <a:buFont typeface="Arial" pitchFamily="34" charset="0"/>
              <a:buChar char="•"/>
            </a:pPr>
            <a:endParaRPr lang="tr-TR" dirty="0" smtClean="0"/>
          </a:p>
          <a:p>
            <a:pPr algn="l">
              <a:buFont typeface="Arial" pitchFamily="34" charset="0"/>
              <a:buChar char="•"/>
            </a:pPr>
            <a:endParaRPr lang="tr-TR" dirty="0" smtClean="0"/>
          </a:p>
          <a:p>
            <a:pPr algn="l">
              <a:buFont typeface="Arial" pitchFamily="34" charset="0"/>
              <a:buChar char="•"/>
            </a:pPr>
            <a:r>
              <a:rPr lang="tr-TR" dirty="0" smtClean="0"/>
              <a:t>Kurumun </a:t>
            </a:r>
            <a:r>
              <a:rPr lang="tr-TR" dirty="0" err="1" smtClean="0"/>
              <a:t>AdI</a:t>
            </a:r>
            <a:endParaRPr lang="tr-TR" dirty="0" smtClean="0"/>
          </a:p>
          <a:p>
            <a:pPr algn="l">
              <a:buFont typeface="Arial" pitchFamily="34" charset="0"/>
              <a:buChar char="•"/>
            </a:pPr>
            <a:r>
              <a:rPr lang="tr-TR" dirty="0" smtClean="0"/>
              <a:t>KURUMUN ADRESİ</a:t>
            </a:r>
          </a:p>
          <a:p>
            <a:pPr algn="l">
              <a:buFont typeface="Arial" pitchFamily="34" charset="0"/>
              <a:buChar char="•"/>
            </a:pPr>
            <a:r>
              <a:rPr lang="tr-TR" dirty="0" smtClean="0"/>
              <a:t>KURUMUN İLETİŞİM BİLGİLERİ</a:t>
            </a:r>
          </a:p>
          <a:p>
            <a:pPr algn="l">
              <a:buFont typeface="Arial" pitchFamily="34" charset="0"/>
              <a:buChar char="•"/>
            </a:pPr>
            <a:r>
              <a:rPr lang="tr-TR" dirty="0" smtClean="0"/>
              <a:t>KURUM KODU</a:t>
            </a:r>
          </a:p>
          <a:p>
            <a:pPr algn="l">
              <a:buFont typeface="Arial" pitchFamily="34" charset="0"/>
              <a:buChar char="•"/>
            </a:pPr>
            <a:r>
              <a:rPr lang="tr-TR" dirty="0" smtClean="0"/>
              <a:t>KURUM MÜDÜRÜ</a:t>
            </a:r>
          </a:p>
          <a:p>
            <a:pPr algn="l">
              <a:buFont typeface="Arial" pitchFamily="34" charset="0"/>
              <a:buChar char="•"/>
            </a:pPr>
            <a:r>
              <a:rPr lang="tr-TR" dirty="0" smtClean="0"/>
              <a:t>KURUM VİZYONU</a:t>
            </a:r>
          </a:p>
          <a:p>
            <a:pPr algn="l">
              <a:buFont typeface="Arial" pitchFamily="34" charset="0"/>
              <a:buChar char="•"/>
            </a:pPr>
            <a:r>
              <a:rPr lang="tr-TR" dirty="0" smtClean="0"/>
              <a:t>KURUM MİSYONU</a:t>
            </a:r>
          </a:p>
          <a:p>
            <a:pPr algn="l">
              <a:buFont typeface="Arial" pitchFamily="34" charset="0"/>
              <a:buChar char="•"/>
            </a:pPr>
            <a:r>
              <a:rPr lang="tr-TR" dirty="0" smtClean="0"/>
              <a:t>KURUMUN TEMEL AMAÇLARI</a:t>
            </a:r>
          </a:p>
          <a:p>
            <a:pPr algn="l">
              <a:buFont typeface="Arial" pitchFamily="34" charset="0"/>
              <a:buChar char="•"/>
            </a:pPr>
            <a:r>
              <a:rPr lang="tr-TR" dirty="0" smtClean="0"/>
              <a:t>KURUMUN İLKE VE DEĞERLERİ</a:t>
            </a:r>
          </a:p>
          <a:p>
            <a:pPr algn="l">
              <a:buFont typeface="Arial" pitchFamily="34" charset="0"/>
              <a:buChar char="•"/>
            </a:pPr>
            <a:r>
              <a:rPr lang="tr-TR" dirty="0" smtClean="0"/>
              <a:t>KURUMUN ÖNEMLİ BAŞARILARI</a:t>
            </a:r>
          </a:p>
          <a:p>
            <a:pPr algn="l"/>
            <a:r>
              <a:rPr lang="tr-TR" dirty="0" smtClean="0"/>
              <a:t> </a:t>
            </a:r>
          </a:p>
        </p:txBody>
      </p:sp>
      <p:sp>
        <p:nvSpPr>
          <p:cNvPr id="3" name="2 Başlık"/>
          <p:cNvSpPr>
            <a:spLocks noGrp="1"/>
          </p:cNvSpPr>
          <p:nvPr>
            <p:ph type="title"/>
          </p:nvPr>
        </p:nvSpPr>
        <p:spPr/>
        <p:txBody>
          <a:bodyPr/>
          <a:lstStyle/>
          <a:p>
            <a:r>
              <a:rPr lang="tr-TR" dirty="0" smtClean="0"/>
              <a:t>1.BÖLÜM</a:t>
            </a:r>
            <a:br>
              <a:rPr lang="tr-TR" dirty="0" smtClean="0"/>
            </a:b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nvPr>
        </p:nvGraphicFramePr>
        <p:xfrm>
          <a:off x="2343150" y="914400"/>
          <a:ext cx="4229100" cy="7603980"/>
        </p:xfrm>
        <a:graphic>
          <a:graphicData uri="http://schemas.openxmlformats.org/drawingml/2006/table">
            <a:tbl>
              <a:tblPr firstRow="1" bandRow="1">
                <a:tableStyleId>{5C22544A-7EE6-4342-B048-85BDC9FD1C3A}</a:tableStyleId>
              </a:tblPr>
              <a:tblGrid>
                <a:gridCol w="4229100"/>
              </a:tblGrid>
              <a:tr h="359300">
                <a:tc>
                  <a:txBody>
                    <a:bodyPr/>
                    <a:lstStyle/>
                    <a:p>
                      <a:endParaRPr lang="tr-TR" sz="1200" b="0" dirty="0"/>
                    </a:p>
                  </a:txBody>
                  <a:tcPr/>
                </a:tc>
              </a:tr>
              <a:tr h="41798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200" b="0" dirty="0" smtClean="0"/>
                        <a:t> Kurumun</a:t>
                      </a:r>
                      <a:r>
                        <a:rPr lang="tr-TR" sz="1200" b="0" baseline="0" dirty="0" smtClean="0"/>
                        <a:t> Adı:</a:t>
                      </a:r>
                      <a:endParaRPr lang="tr-TR" sz="1200" b="0" dirty="0"/>
                    </a:p>
                  </a:txBody>
                  <a:tcPr/>
                </a:tc>
              </a:tr>
              <a:tr h="359300">
                <a:tc>
                  <a:txBody>
                    <a:bodyPr/>
                    <a:lstStyle/>
                    <a:p>
                      <a:r>
                        <a:rPr lang="tr-TR" sz="1200" b="0" dirty="0" smtClean="0"/>
                        <a:t>Nişantaşı Nuri Akın Anadolu Lisesi</a:t>
                      </a:r>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Kurumun Adresi:</a:t>
                      </a:r>
                      <a:endParaRPr lang="tr-TR" sz="1200" b="0" dirty="0"/>
                    </a:p>
                  </a:txBody>
                  <a:tcPr/>
                </a:tc>
              </a:tr>
              <a:tr h="359300">
                <a:tc>
                  <a:txBody>
                    <a:bodyPr/>
                    <a:lstStyle/>
                    <a:p>
                      <a:r>
                        <a:rPr lang="tr-TR" sz="1200" b="0" dirty="0" smtClean="0"/>
                        <a:t>Maçka Cad. No : 8 Şişli</a:t>
                      </a:r>
                      <a:r>
                        <a:rPr lang="tr-TR" sz="1200" b="0" baseline="0" dirty="0" smtClean="0"/>
                        <a:t> / İSTANBUL</a:t>
                      </a:r>
                      <a:r>
                        <a:rPr lang="tr-TR" sz="1200" b="0" dirty="0" smtClean="0"/>
                        <a:t> </a:t>
                      </a:r>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Kurumun Telefonu:</a:t>
                      </a:r>
                      <a:endParaRPr lang="tr-TR" sz="1200" b="0" dirty="0"/>
                    </a:p>
                  </a:txBody>
                  <a:tcPr/>
                </a:tc>
              </a:tr>
              <a:tr h="359300">
                <a:tc>
                  <a:txBody>
                    <a:bodyPr/>
                    <a:lstStyle/>
                    <a:p>
                      <a:r>
                        <a:rPr lang="tr-TR" sz="1200" b="0" dirty="0" smtClean="0"/>
                        <a:t>0212 246 44 17 </a:t>
                      </a:r>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Kurumun Faksı:</a:t>
                      </a:r>
                      <a:endParaRPr lang="tr-TR" sz="1200" b="0" dirty="0"/>
                    </a:p>
                  </a:txBody>
                  <a:tcPr/>
                </a:tc>
              </a:tr>
              <a:tr h="359300">
                <a:tc>
                  <a:txBody>
                    <a:bodyPr/>
                    <a:lstStyle/>
                    <a:p>
                      <a:r>
                        <a:rPr lang="tr-TR" sz="1200" b="0" dirty="0" smtClean="0"/>
                        <a:t>0212 296 65 00</a:t>
                      </a:r>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Kurumun Web Adresi:</a:t>
                      </a:r>
                      <a:endParaRPr lang="tr-TR" sz="1200" b="0" dirty="0"/>
                    </a:p>
                  </a:txBody>
                  <a:tcPr/>
                </a:tc>
              </a:tr>
              <a:tr h="359300">
                <a:tc>
                  <a:txBody>
                    <a:bodyPr/>
                    <a:lstStyle/>
                    <a:p>
                      <a:r>
                        <a:rPr lang="tr-TR" sz="1200" b="0" dirty="0" smtClean="0">
                          <a:hlinkClick r:id="rId2"/>
                        </a:rPr>
                        <a:t>http://www.</a:t>
                      </a:r>
                      <a:r>
                        <a:rPr lang="tr-TR" sz="1200" b="0" dirty="0" err="1" smtClean="0">
                          <a:hlinkClick r:id="rId2"/>
                        </a:rPr>
                        <a:t>nuriakin</a:t>
                      </a:r>
                      <a:r>
                        <a:rPr lang="tr-TR" sz="1200" b="0" dirty="0" smtClean="0">
                          <a:hlinkClick r:id="rId2"/>
                        </a:rPr>
                        <a:t>.</a:t>
                      </a:r>
                      <a:r>
                        <a:rPr lang="tr-TR" sz="1200" b="0" dirty="0" err="1" smtClean="0">
                          <a:hlinkClick r:id="rId2"/>
                        </a:rPr>
                        <a:t>meb</a:t>
                      </a:r>
                      <a:r>
                        <a:rPr lang="tr-TR" sz="1200" b="0" dirty="0" smtClean="0">
                          <a:hlinkClick r:id="rId2"/>
                        </a:rPr>
                        <a:t>.k12.tr</a:t>
                      </a:r>
                      <a:r>
                        <a:rPr lang="tr-TR" sz="1200" b="0" baseline="0" dirty="0" smtClean="0"/>
                        <a:t> </a:t>
                      </a:r>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Kurumun Elektronik Posta Adresi:</a:t>
                      </a:r>
                      <a:endParaRPr lang="tr-TR" sz="1200" b="0" dirty="0"/>
                    </a:p>
                  </a:txBody>
                  <a:tcPr/>
                </a:tc>
              </a:tr>
              <a:tr h="359300">
                <a:tc>
                  <a:txBody>
                    <a:bodyPr/>
                    <a:lstStyle/>
                    <a:p>
                      <a:r>
                        <a:rPr lang="tr-TR" sz="1200" b="0" dirty="0" smtClean="0">
                          <a:hlinkClick r:id="rId3"/>
                        </a:rPr>
                        <a:t>964161@</a:t>
                      </a:r>
                      <a:r>
                        <a:rPr lang="tr-TR" sz="1200" b="0" dirty="0" err="1" smtClean="0">
                          <a:hlinkClick r:id="rId3"/>
                        </a:rPr>
                        <a:t>meb</a:t>
                      </a:r>
                      <a:r>
                        <a:rPr lang="tr-TR" sz="1200" b="0" dirty="0" smtClean="0">
                          <a:hlinkClick r:id="rId3"/>
                        </a:rPr>
                        <a:t>.k12.tr</a:t>
                      </a:r>
                      <a:r>
                        <a:rPr lang="tr-TR" sz="1200" b="0" dirty="0" smtClean="0"/>
                        <a:t> </a:t>
                      </a:r>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Kurumun Seviyesi ve Öğretim Şekli:</a:t>
                      </a:r>
                      <a:endParaRPr lang="tr-TR" sz="1200" b="0" dirty="0"/>
                    </a:p>
                  </a:txBody>
                  <a:tcPr/>
                </a:tc>
              </a:tr>
              <a:tr h="359300">
                <a:tc>
                  <a:txBody>
                    <a:bodyPr/>
                    <a:lstStyle/>
                    <a:p>
                      <a:r>
                        <a:rPr lang="tr-TR" sz="1200" b="0" dirty="0" smtClean="0"/>
                        <a:t>Ortaöğretim – Normal-Tam gün </a:t>
                      </a:r>
                      <a:endParaRPr lang="tr-TR" sz="1200" b="0" dirty="0"/>
                    </a:p>
                  </a:txBody>
                  <a:tcPr/>
                </a:tc>
              </a:tr>
              <a:tr h="359300">
                <a:tc>
                  <a:txBody>
                    <a:bodyPr/>
                    <a:lstStyle/>
                    <a:p>
                      <a:pPr>
                        <a:buFont typeface="Arial" pitchFamily="34" charset="0"/>
                        <a:buChar char="•"/>
                      </a:pPr>
                      <a:r>
                        <a:rPr lang="tr-TR" sz="1200" b="0" dirty="0" smtClean="0"/>
                        <a:t> Kurumun Bağlı Olduğu</a:t>
                      </a:r>
                      <a:r>
                        <a:rPr lang="tr-TR" sz="1200" b="0" baseline="0" dirty="0" smtClean="0"/>
                        <a:t> Genel Müdürlük:</a:t>
                      </a:r>
                      <a:endParaRPr lang="tr-TR" sz="1200" b="0" dirty="0"/>
                    </a:p>
                  </a:txBody>
                  <a:tcPr/>
                </a:tc>
              </a:tr>
              <a:tr h="359300">
                <a:tc>
                  <a:txBody>
                    <a:bodyPr/>
                    <a:lstStyle/>
                    <a:p>
                      <a:r>
                        <a:rPr lang="tr-TR" sz="1200" b="0" dirty="0" smtClean="0"/>
                        <a:t>Milli Eğitim Bakanlığı / Ortaöğretim Genel</a:t>
                      </a:r>
                      <a:r>
                        <a:rPr lang="tr-TR" sz="1200" b="0" baseline="0" dirty="0" smtClean="0"/>
                        <a:t> Müdürlüğü</a:t>
                      </a:r>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Kurumun Müdürü:</a:t>
                      </a:r>
                      <a:endParaRPr lang="tr-TR" sz="1200" b="0" dirty="0"/>
                    </a:p>
                  </a:txBody>
                  <a:tcPr/>
                </a:tc>
              </a:tr>
              <a:tr h="359300">
                <a:tc>
                  <a:txBody>
                    <a:bodyPr/>
                    <a:lstStyle/>
                    <a:p>
                      <a:r>
                        <a:rPr lang="tr-TR" sz="1200" b="0" dirty="0" smtClean="0"/>
                        <a:t>Yusuf</a:t>
                      </a:r>
                      <a:r>
                        <a:rPr lang="tr-TR" sz="1200" b="0" baseline="0" dirty="0" smtClean="0"/>
                        <a:t> ALTUNBAŞ</a:t>
                      </a:r>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Kurumun</a:t>
                      </a:r>
                      <a:r>
                        <a:rPr kumimoji="0" lang="tr-TR" sz="1200" b="0" kern="1200" baseline="0" dirty="0" smtClean="0">
                          <a:solidFill>
                            <a:schemeClr val="dk1"/>
                          </a:solidFill>
                          <a:latin typeface="+mn-lt"/>
                          <a:ea typeface="+mn-ea"/>
                          <a:cs typeface="+mn-cs"/>
                        </a:rPr>
                        <a:t> Öğretime Başlama Tarihi:</a:t>
                      </a:r>
                      <a:endParaRPr lang="tr-TR" sz="1200" b="0" dirty="0"/>
                    </a:p>
                  </a:txBody>
                  <a:tcPr/>
                </a:tc>
              </a:tr>
              <a:tr h="359300">
                <a:tc>
                  <a:txBody>
                    <a:bodyPr/>
                    <a:lstStyle/>
                    <a:p>
                      <a:r>
                        <a:rPr lang="tr-TR" sz="1200" b="0" dirty="0" smtClean="0"/>
                        <a:t>İlk</a:t>
                      </a:r>
                      <a:r>
                        <a:rPr lang="tr-TR" sz="1200" b="0" baseline="0" dirty="0" smtClean="0"/>
                        <a:t> Başlama :1914    -       Anadolu Lisesi olarak :2005</a:t>
                      </a:r>
                      <a:endParaRPr lang="tr-TR" sz="1200" b="0" dirty="0"/>
                    </a:p>
                  </a:txBody>
                  <a:tcPr/>
                </a:tc>
              </a:tr>
            </a:tbl>
          </a:graphicData>
        </a:graphic>
      </p:graphicFrame>
      <p:sp>
        <p:nvSpPr>
          <p:cNvPr id="14"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Kuruma İlişkin</a:t>
            </a:r>
            <a:r>
              <a:rPr kumimoji="0" lang="tr-TR" sz="1600" b="0" i="0" u="none" strike="noStrike" kern="1200" cap="none" spc="0" normalizeH="0" noProof="0" dirty="0" smtClean="0">
                <a:ln>
                  <a:noFill/>
                </a:ln>
                <a:solidFill>
                  <a:srgbClr val="FFFFFF"/>
                </a:solidFill>
                <a:effectLst/>
                <a:uLnTx/>
                <a:uFillTx/>
                <a:latin typeface="+mn-lt"/>
                <a:ea typeface="+mn-ea"/>
                <a:cs typeface="+mn-cs"/>
              </a:rPr>
              <a:t> Genel Bilgiler</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15" name="2 Metin Yer Tutucusu"/>
          <p:cNvSpPr>
            <a:spLocks noGrp="1"/>
          </p:cNvSpPr>
          <p:nvPr>
            <p:ph type="body" idx="2"/>
          </p:nvPr>
        </p:nvSpPr>
        <p:spPr>
          <a:xfrm rot="16200000">
            <a:off x="-1673656" y="5013964"/>
            <a:ext cx="5544619" cy="1348324"/>
          </a:xfrm>
        </p:spPr>
        <p:txBody>
          <a:bodyPr/>
          <a:lstStyle/>
          <a:p>
            <a:pPr algn="ctr"/>
            <a:r>
              <a:rPr lang="tr-TR" dirty="0" smtClean="0"/>
              <a:t>NİŞANTAŞI NURİ  AKIN ANADOLU LİSESİ</a:t>
            </a:r>
          </a:p>
          <a:p>
            <a:pPr algn="ctr"/>
            <a:r>
              <a:rPr lang="tr-TR" dirty="0" smtClean="0"/>
              <a:t>2019-2020 </a:t>
            </a:r>
            <a:r>
              <a:rPr lang="tr-TR" dirty="0" smtClean="0"/>
              <a:t>EĞİTİM – ÖĞRETİM YILI </a:t>
            </a:r>
          </a:p>
          <a:p>
            <a:pPr algn="ctr"/>
            <a:r>
              <a:rPr lang="tr-TR" dirty="0" smtClean="0"/>
              <a:t>BRİFİNG DOSYASI</a:t>
            </a:r>
            <a:endParaRPr lang="tr-TR" dirty="0"/>
          </a:p>
        </p:txBody>
      </p:sp>
      <p:pic>
        <p:nvPicPr>
          <p:cNvPr id="16" name="15 Resim" descr="logo-transparan.gif"/>
          <p:cNvPicPr>
            <a:picLocks noChangeAspect="1"/>
          </p:cNvPicPr>
          <p:nvPr/>
        </p:nvPicPr>
        <p:blipFill>
          <a:blip r:embed="rId4"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nvPr>
        </p:nvGraphicFramePr>
        <p:xfrm>
          <a:off x="2343150" y="914400"/>
          <a:ext cx="4229100" cy="7426560"/>
        </p:xfrm>
        <a:graphic>
          <a:graphicData uri="http://schemas.openxmlformats.org/drawingml/2006/table">
            <a:tbl>
              <a:tblPr firstRow="1" bandRow="1">
                <a:tableStyleId>{5C22544A-7EE6-4342-B048-85BDC9FD1C3A}</a:tableStyleId>
              </a:tblPr>
              <a:tblGrid>
                <a:gridCol w="4229100"/>
              </a:tblGrid>
              <a:tr h="359300">
                <a:tc>
                  <a:txBody>
                    <a:bodyPr/>
                    <a:lstStyle/>
                    <a:p>
                      <a:endParaRPr lang="tr-TR" sz="1200" b="0" dirty="0"/>
                    </a:p>
                  </a:txBody>
                  <a:tcPr/>
                </a:tc>
              </a:tr>
              <a:tr h="41798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200" b="0" dirty="0" smtClean="0"/>
                        <a:t> </a:t>
                      </a:r>
                      <a:r>
                        <a:rPr kumimoji="0" lang="tr-TR" sz="1200" b="0" kern="1200" dirty="0" smtClean="0">
                          <a:solidFill>
                            <a:schemeClr val="dk1"/>
                          </a:solidFill>
                          <a:latin typeface="+mn-lt"/>
                          <a:ea typeface="+mn-ea"/>
                          <a:cs typeface="+mn-cs"/>
                        </a:rPr>
                        <a:t>Okutulan Birinci</a:t>
                      </a:r>
                      <a:r>
                        <a:rPr kumimoji="0" lang="tr-TR" sz="1200" b="0" kern="1200" baseline="0" dirty="0" smtClean="0">
                          <a:solidFill>
                            <a:schemeClr val="dk1"/>
                          </a:solidFill>
                          <a:latin typeface="+mn-lt"/>
                          <a:ea typeface="+mn-ea"/>
                          <a:cs typeface="+mn-cs"/>
                        </a:rPr>
                        <a:t>  ve İ</a:t>
                      </a:r>
                      <a:r>
                        <a:rPr kumimoji="0" lang="tr-TR" sz="1200" b="0" kern="1200" dirty="0" smtClean="0">
                          <a:solidFill>
                            <a:schemeClr val="dk1"/>
                          </a:solidFill>
                          <a:latin typeface="+mn-lt"/>
                          <a:ea typeface="+mn-ea"/>
                          <a:cs typeface="+mn-cs"/>
                        </a:rPr>
                        <a:t>kinci Yabancı Dil:</a:t>
                      </a:r>
                      <a:endParaRPr lang="tr-TR" sz="1200" b="0" dirty="0"/>
                    </a:p>
                  </a:txBody>
                  <a:tcPr/>
                </a:tc>
              </a:tr>
              <a:tr h="359300">
                <a:tc>
                  <a:txBody>
                    <a:bodyPr/>
                    <a:lstStyle/>
                    <a:p>
                      <a:pPr>
                        <a:buFont typeface="Wingdings" pitchFamily="2" charset="2"/>
                        <a:buNone/>
                      </a:pPr>
                      <a:r>
                        <a:rPr lang="tr-TR" sz="1200" b="0" dirty="0" smtClean="0"/>
                        <a:t>  İngilizce / Almanca </a:t>
                      </a:r>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Kurum Kütüphanesindeki Kitap Sayısı :</a:t>
                      </a:r>
                      <a:endParaRPr lang="tr-TR" sz="1200" b="0" dirty="0"/>
                    </a:p>
                  </a:txBody>
                  <a:tcPr/>
                </a:tc>
              </a:tr>
              <a:tr h="359300">
                <a:tc>
                  <a:txBody>
                    <a:bodyPr/>
                    <a:lstStyle/>
                    <a:p>
                      <a:pPr>
                        <a:buFont typeface="Wingdings" pitchFamily="2" charset="2"/>
                        <a:buNone/>
                      </a:pPr>
                      <a:r>
                        <a:rPr lang="tr-TR" sz="1200" b="0" dirty="0" smtClean="0"/>
                        <a:t> 10000</a:t>
                      </a:r>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Okulumuzun Amaçları :	</a:t>
                      </a:r>
                      <a:endParaRPr lang="tr-TR" sz="1200" b="0" dirty="0"/>
                    </a:p>
                  </a:txBody>
                  <a:tcPr/>
                </a:tc>
              </a:tr>
              <a:tr h="359300">
                <a:tc>
                  <a:txBody>
                    <a:bodyPr/>
                    <a:lstStyle/>
                    <a:p>
                      <a:pPr lvl="0"/>
                      <a:r>
                        <a:rPr kumimoji="0" lang="tr-TR" sz="1200" b="0" kern="1200" dirty="0" smtClean="0">
                          <a:solidFill>
                            <a:schemeClr val="dk1"/>
                          </a:solidFill>
                          <a:latin typeface="+mn-lt"/>
                          <a:ea typeface="+mn-ea"/>
                          <a:cs typeface="+mn-cs"/>
                        </a:rPr>
                        <a:t>Ortaöğretim kurumları; </a:t>
                      </a:r>
                    </a:p>
                    <a:p>
                      <a:r>
                        <a:rPr kumimoji="0" lang="tr-TR" sz="1200" b="0" kern="1200" dirty="0" smtClean="0">
                          <a:solidFill>
                            <a:schemeClr val="dk1"/>
                          </a:solidFill>
                          <a:latin typeface="+mn-lt"/>
                          <a:ea typeface="+mn-ea"/>
                          <a:cs typeface="+mn-cs"/>
                        </a:rPr>
                        <a:t> </a:t>
                      </a:r>
                    </a:p>
                    <a:p>
                      <a:r>
                        <a:rPr kumimoji="0" lang="tr-TR" sz="1200" b="0" kern="1200" dirty="0" smtClean="0">
                          <a:solidFill>
                            <a:schemeClr val="dk1"/>
                          </a:solidFill>
                          <a:latin typeface="+mn-lt"/>
                          <a:ea typeface="+mn-ea"/>
                          <a:cs typeface="+mn-cs"/>
                        </a:rPr>
                        <a:t>a) Öğrencileri bedenî, zihnî, ahlâkî, manevî, sosyal ve kültürel nitelikler yönünden geliştirmeyi, demokrasi ve insan haklarına saygılı olmayı, çağımızın gerektirdiği bilgi ve becerilerle donatarak geleceğe hazırlamayı,</a:t>
                      </a:r>
                    </a:p>
                    <a:p>
                      <a:r>
                        <a:rPr kumimoji="0" lang="tr-TR" sz="1200" b="0" kern="1200" dirty="0" smtClean="0">
                          <a:solidFill>
                            <a:schemeClr val="dk1"/>
                          </a:solidFill>
                          <a:latin typeface="+mn-lt"/>
                          <a:ea typeface="+mn-ea"/>
                          <a:cs typeface="+mn-cs"/>
                        </a:rPr>
                        <a:t>b) Öğrencileri ortaöğretim düzeyinde ortak bir genel kültür vererek yükseköğretime, mesleğe, hayata ve iş alanlarına hazırlamayı, </a:t>
                      </a:r>
                    </a:p>
                    <a:p>
                      <a:r>
                        <a:rPr kumimoji="0" lang="tr-TR" sz="1200" b="0" kern="1200" dirty="0" smtClean="0">
                          <a:solidFill>
                            <a:schemeClr val="dk1"/>
                          </a:solidFill>
                          <a:latin typeface="+mn-lt"/>
                          <a:ea typeface="+mn-ea"/>
                          <a:cs typeface="+mn-cs"/>
                        </a:rPr>
                        <a:t>c) Eğitim ve istihdam ilişkilerinin Bakanlık ilke ve politikalarına uygun olarak sağlıklı, dengeli ve dinamik bir yapıya kavuşturulmasını,</a:t>
                      </a:r>
                    </a:p>
                    <a:p>
                      <a:r>
                        <a:rPr kumimoji="0" lang="tr-TR" sz="1200" b="0" kern="1200" dirty="0" smtClean="0">
                          <a:solidFill>
                            <a:schemeClr val="dk1"/>
                          </a:solidFill>
                          <a:latin typeface="+mn-lt"/>
                          <a:ea typeface="+mn-ea"/>
                          <a:cs typeface="+mn-cs"/>
                        </a:rPr>
                        <a:t>ç) Öğrencilerin öz güven, öz denetim ve sorumluluk duygularının geliştirilmesini,</a:t>
                      </a:r>
                    </a:p>
                    <a:p>
                      <a:r>
                        <a:rPr kumimoji="0" lang="tr-TR" sz="1200" b="0" kern="1200" dirty="0" smtClean="0">
                          <a:solidFill>
                            <a:schemeClr val="dk1"/>
                          </a:solidFill>
                          <a:latin typeface="+mn-lt"/>
                          <a:ea typeface="+mn-ea"/>
                          <a:cs typeface="+mn-cs"/>
                        </a:rPr>
                        <a:t>d) Öğrencilere çalışma ve dayanışma alışkanlığı kazandırmayı, </a:t>
                      </a:r>
                    </a:p>
                    <a:p>
                      <a:r>
                        <a:rPr kumimoji="0" lang="tr-TR" sz="1200" b="0" kern="1200" dirty="0" smtClean="0">
                          <a:solidFill>
                            <a:schemeClr val="dk1"/>
                          </a:solidFill>
                          <a:latin typeface="+mn-lt"/>
                          <a:ea typeface="+mn-ea"/>
                          <a:cs typeface="+mn-cs"/>
                        </a:rPr>
                        <a:t>e) Öğrencilere yaratıcı ve eleştirel düşünme becerisi kazandırmayı, </a:t>
                      </a:r>
                    </a:p>
                    <a:p>
                      <a:r>
                        <a:rPr kumimoji="0" lang="tr-TR" sz="1200" b="0" kern="1200" dirty="0" smtClean="0">
                          <a:solidFill>
                            <a:schemeClr val="dk1"/>
                          </a:solidFill>
                          <a:latin typeface="+mn-lt"/>
                          <a:ea typeface="+mn-ea"/>
                          <a:cs typeface="+mn-cs"/>
                        </a:rPr>
                        <a:t>f) Öğrencilerin dünyadaki gelişme ve değişmeleri izleyebilecek düzeyde yabancı dil öğrenebilmelerini,</a:t>
                      </a:r>
                    </a:p>
                    <a:p>
                      <a:r>
                        <a:rPr kumimoji="0" lang="tr-TR" sz="1200" b="0" kern="1200" dirty="0" smtClean="0">
                          <a:solidFill>
                            <a:schemeClr val="dk1"/>
                          </a:solidFill>
                          <a:latin typeface="+mn-lt"/>
                          <a:ea typeface="+mn-ea"/>
                          <a:cs typeface="+mn-cs"/>
                        </a:rPr>
                        <a:t>g) Öğrencilerin bilgi ve becerilerini kullanarak proje geliştirerek bilgi üretebilmelerini,</a:t>
                      </a:r>
                    </a:p>
                    <a:p>
                      <a:r>
                        <a:rPr kumimoji="0" lang="tr-TR" sz="1200" b="0" kern="1200" dirty="0" smtClean="0">
                          <a:solidFill>
                            <a:schemeClr val="dk1"/>
                          </a:solidFill>
                          <a:latin typeface="+mn-lt"/>
                          <a:ea typeface="+mn-ea"/>
                          <a:cs typeface="+mn-cs"/>
                        </a:rPr>
                        <a:t>ğ) Teknolojiden yararlanarak nitelikli eğitim verilmesini,</a:t>
                      </a:r>
                    </a:p>
                    <a:p>
                      <a:r>
                        <a:rPr kumimoji="0" lang="tr-TR" sz="1200" b="0" kern="1200" dirty="0" smtClean="0">
                          <a:solidFill>
                            <a:schemeClr val="dk1"/>
                          </a:solidFill>
                          <a:latin typeface="+mn-lt"/>
                          <a:ea typeface="+mn-ea"/>
                          <a:cs typeface="+mn-cs"/>
                        </a:rPr>
                        <a:t>h) Hayat boyu öğrenmenin bireylere benimsetilmesini,</a:t>
                      </a:r>
                    </a:p>
                    <a:p>
                      <a:r>
                        <a:rPr kumimoji="0" lang="tr-TR" sz="1200" b="0" kern="1200" dirty="0" smtClean="0">
                          <a:solidFill>
                            <a:schemeClr val="dk1"/>
                          </a:solidFill>
                          <a:latin typeface="+mn-lt"/>
                          <a:ea typeface="+mn-ea"/>
                          <a:cs typeface="+mn-cs"/>
                        </a:rPr>
                        <a:t>ı) Eğitim, üretim ve hizmette uluslararası standartlara uyulmasını ve belgelendirmenin özendirilmesini</a:t>
                      </a:r>
                    </a:p>
                    <a:p>
                      <a:r>
                        <a:rPr kumimoji="0" lang="tr-TR" sz="1200" b="0" kern="1200" dirty="0" smtClean="0">
                          <a:solidFill>
                            <a:schemeClr val="dk1"/>
                          </a:solidFill>
                          <a:latin typeface="+mn-lt"/>
                          <a:ea typeface="+mn-ea"/>
                          <a:cs typeface="+mn-cs"/>
                        </a:rPr>
                        <a:t>amaçlar.</a:t>
                      </a:r>
                    </a:p>
                    <a:p>
                      <a:endParaRPr lang="tr-TR" sz="1200" b="0" dirty="0"/>
                    </a:p>
                  </a:txBody>
                  <a:tcPr/>
                </a:tc>
              </a:tr>
            </a:tbl>
          </a:graphicData>
        </a:graphic>
      </p:graphicFrame>
      <p:sp>
        <p:nvSpPr>
          <p:cNvPr id="6"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Kuruma İlişkin Genel Bilgiler</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7" name="2 Metin Yer Tutucusu"/>
          <p:cNvSpPr>
            <a:spLocks noGrp="1"/>
          </p:cNvSpPr>
          <p:nvPr>
            <p:ph type="body" idx="2"/>
          </p:nvPr>
        </p:nvSpPr>
        <p:spPr>
          <a:xfrm rot="16200000">
            <a:off x="-1673656" y="5013964"/>
            <a:ext cx="5544619" cy="1348324"/>
          </a:xfrm>
        </p:spPr>
        <p:txBody>
          <a:bodyPr/>
          <a:lstStyle/>
          <a:p>
            <a:pPr algn="ctr"/>
            <a:r>
              <a:rPr lang="tr-TR" dirty="0" smtClean="0"/>
              <a:t>NİŞANTAŞI NURİ  AKIN ANADOLU LİSESİ</a:t>
            </a:r>
          </a:p>
          <a:p>
            <a:pPr algn="ctr"/>
            <a:r>
              <a:rPr lang="tr-TR" dirty="0" smtClean="0"/>
              <a:t>2019-2020EĞİTİM </a:t>
            </a:r>
            <a:r>
              <a:rPr lang="tr-TR" dirty="0" smtClean="0"/>
              <a:t>– ÖĞRETİM YILI </a:t>
            </a:r>
          </a:p>
          <a:p>
            <a:pPr algn="ctr"/>
            <a:r>
              <a:rPr lang="tr-TR" dirty="0" smtClean="0"/>
              <a:t>BRİFİNG DOSYASI</a:t>
            </a:r>
            <a:endParaRPr lang="tr-TR" dirty="0"/>
          </a:p>
        </p:txBody>
      </p:sp>
      <p:pic>
        <p:nvPicPr>
          <p:cNvPr id="8" name="7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nvPr>
        </p:nvGraphicFramePr>
        <p:xfrm>
          <a:off x="2276872" y="827584"/>
          <a:ext cx="4229100" cy="7609440"/>
        </p:xfrm>
        <a:graphic>
          <a:graphicData uri="http://schemas.openxmlformats.org/drawingml/2006/table">
            <a:tbl>
              <a:tblPr firstRow="1" bandRow="1">
                <a:tableStyleId>{5C22544A-7EE6-4342-B048-85BDC9FD1C3A}</a:tableStyleId>
              </a:tblPr>
              <a:tblGrid>
                <a:gridCol w="4229100"/>
              </a:tblGrid>
              <a:tr h="359300">
                <a:tc>
                  <a:txBody>
                    <a:bodyPr/>
                    <a:lstStyle/>
                    <a:p>
                      <a:endParaRPr lang="tr-TR" sz="1200" b="0" dirty="0"/>
                    </a:p>
                  </a:txBody>
                  <a:tcPr/>
                </a:tc>
              </a:tr>
              <a:tr h="417980">
                <a:tc>
                  <a:txBody>
                    <a:bodyPr/>
                    <a:lstStyle/>
                    <a:p>
                      <a:pPr>
                        <a:buFont typeface="Arial" pitchFamily="34" charset="0"/>
                        <a:buChar char="•"/>
                      </a:pPr>
                      <a:r>
                        <a:rPr kumimoji="0" lang="tr-TR" sz="1200" b="0" kern="1200" dirty="0" smtClean="0">
                          <a:solidFill>
                            <a:schemeClr val="dk1"/>
                          </a:solidFill>
                          <a:latin typeface="+mn-lt"/>
                          <a:ea typeface="+mn-ea"/>
                          <a:cs typeface="+mn-cs"/>
                        </a:rPr>
                        <a:t>Vizyonumuz :</a:t>
                      </a:r>
                      <a:endParaRPr lang="tr-TR" sz="1200" b="0" dirty="0"/>
                    </a:p>
                  </a:txBody>
                  <a:tcPr/>
                </a:tc>
              </a:tr>
              <a:tr h="359300">
                <a:tc>
                  <a:txBody>
                    <a:bodyPr/>
                    <a:lstStyle/>
                    <a:p>
                      <a:r>
                        <a:rPr kumimoji="0" lang="tr-TR" sz="1200" b="0" kern="1200" dirty="0" smtClean="0">
                          <a:solidFill>
                            <a:schemeClr val="dk1"/>
                          </a:solidFill>
                          <a:latin typeface="+mn-lt"/>
                          <a:ea typeface="+mn-ea"/>
                          <a:cs typeface="+mn-cs"/>
                        </a:rPr>
                        <a:t>● Toplumun, eğitim düzeyini ve böylece yaşam kalitesini yükseltmek amacı ile eğitim ve öğretimi en üst düzeyde, bilimsel teknikleri kullanarak sunmak.</a:t>
                      </a:r>
                    </a:p>
                    <a:p>
                      <a:r>
                        <a:rPr kumimoji="0" lang="tr-TR" sz="1200" b="0" kern="1200" dirty="0" smtClean="0">
                          <a:solidFill>
                            <a:schemeClr val="dk1"/>
                          </a:solidFill>
                          <a:latin typeface="+mn-lt"/>
                          <a:ea typeface="+mn-ea"/>
                          <a:cs typeface="+mn-cs"/>
                        </a:rPr>
                        <a:t>● Öğrencileri; duymaya, düşünmeye, özellikle araştırmaya yöneltmek, yeni bilgi ve uygulamaları geliştirip desteklemek.</a:t>
                      </a:r>
                    </a:p>
                    <a:p>
                      <a:r>
                        <a:rPr kumimoji="0" lang="tr-TR" sz="1200" b="0" kern="1200" dirty="0" smtClean="0">
                          <a:solidFill>
                            <a:schemeClr val="dk1"/>
                          </a:solidFill>
                          <a:latin typeface="+mn-lt"/>
                          <a:ea typeface="+mn-ea"/>
                          <a:cs typeface="+mn-cs"/>
                        </a:rPr>
                        <a:t>● Arkadaşlık ilişkilerini, insan sevgisini geliştirmek, sorumluluk alabilecek  ‘Ben’i yaratmak ve yaşatmaktır.</a:t>
                      </a:r>
                    </a:p>
                    <a:p>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Misyonumuz :	</a:t>
                      </a:r>
                      <a:endParaRPr lang="tr-TR" sz="1200" b="0" dirty="0"/>
                    </a:p>
                  </a:txBody>
                  <a:tcPr/>
                </a:tc>
              </a:tr>
              <a:tr h="359300">
                <a:tc>
                  <a:txBody>
                    <a:bodyPr/>
                    <a:lstStyle/>
                    <a:p>
                      <a:r>
                        <a:rPr kumimoji="0" lang="tr-TR" sz="1200" b="0" kern="1200" dirty="0" smtClean="0">
                          <a:solidFill>
                            <a:schemeClr val="dk1"/>
                          </a:solidFill>
                          <a:latin typeface="+mn-lt"/>
                          <a:ea typeface="+mn-ea"/>
                          <a:cs typeface="+mn-cs"/>
                        </a:rPr>
                        <a:t>● Eğitimde mükemmellik,</a:t>
                      </a:r>
                    </a:p>
                    <a:p>
                      <a:r>
                        <a:rPr kumimoji="0" lang="tr-TR" sz="1200" b="0" kern="1200" dirty="0" smtClean="0">
                          <a:solidFill>
                            <a:schemeClr val="dk1"/>
                          </a:solidFill>
                          <a:latin typeface="+mn-lt"/>
                          <a:ea typeface="+mn-ea"/>
                          <a:cs typeface="+mn-cs"/>
                        </a:rPr>
                        <a:t>● Seçkin öğretmen kadrosu ile öğrenci-veli memnuniyeti ve mutluluğu yaratmak</a:t>
                      </a:r>
                    </a:p>
                    <a:p>
                      <a:r>
                        <a:rPr kumimoji="0" lang="tr-TR" sz="1200" b="0" kern="1200" dirty="0" smtClean="0">
                          <a:solidFill>
                            <a:schemeClr val="dk1"/>
                          </a:solidFill>
                          <a:latin typeface="+mn-lt"/>
                          <a:ea typeface="+mn-ea"/>
                          <a:cs typeface="+mn-cs"/>
                        </a:rPr>
                        <a:t>● Tarihi doğal örgüsü ile ülkemizde seçkin ve örnek bir eğitim kurumu olmaktır.</a:t>
                      </a:r>
                    </a:p>
                    <a:p>
                      <a:r>
                        <a:rPr kumimoji="0" lang="tr-TR" sz="1200" b="0" kern="1200" dirty="0" smtClean="0">
                          <a:solidFill>
                            <a:schemeClr val="dk1"/>
                          </a:solidFill>
                          <a:latin typeface="+mn-lt"/>
                          <a:ea typeface="+mn-ea"/>
                          <a:cs typeface="+mn-cs"/>
                        </a:rPr>
                        <a:t> </a:t>
                      </a:r>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Kurumumuzun Temel İlke ve</a:t>
                      </a:r>
                      <a:r>
                        <a:rPr kumimoji="0" lang="tr-TR" sz="1200" b="0" kern="1200" baseline="0" dirty="0" smtClean="0">
                          <a:solidFill>
                            <a:schemeClr val="dk1"/>
                          </a:solidFill>
                          <a:latin typeface="+mn-lt"/>
                          <a:ea typeface="+mn-ea"/>
                          <a:cs typeface="+mn-cs"/>
                        </a:rPr>
                        <a:t> Değerleri:</a:t>
                      </a:r>
                      <a:endParaRPr lang="tr-TR" sz="1200" b="0" dirty="0"/>
                    </a:p>
                  </a:txBody>
                  <a:tcPr/>
                </a:tc>
              </a:tr>
              <a:tr h="359300">
                <a:tc>
                  <a:txBody>
                    <a:bodyPr/>
                    <a:lstStyle/>
                    <a:p>
                      <a:endParaRPr kumimoji="0" lang="tr-TR" sz="1200" b="1" kern="1200" dirty="0" smtClean="0">
                        <a:solidFill>
                          <a:schemeClr val="dk1"/>
                        </a:solidFill>
                        <a:latin typeface="+mn-lt"/>
                        <a:ea typeface="+mn-ea"/>
                        <a:cs typeface="+mn-cs"/>
                      </a:endParaRPr>
                    </a:p>
                    <a:p>
                      <a:r>
                        <a:rPr kumimoji="0" lang="tr-TR" sz="1200" b="1" kern="1200" dirty="0" smtClean="0">
                          <a:solidFill>
                            <a:schemeClr val="dk1"/>
                          </a:solidFill>
                          <a:latin typeface="+mn-lt"/>
                          <a:ea typeface="+mn-ea"/>
                          <a:cs typeface="+mn-cs"/>
                        </a:rPr>
                        <a:t>1-</a:t>
                      </a:r>
                      <a:r>
                        <a:rPr kumimoji="0" lang="tr-TR" sz="1200" kern="1200" dirty="0" smtClean="0">
                          <a:solidFill>
                            <a:schemeClr val="dk1"/>
                          </a:solidFill>
                          <a:latin typeface="+mn-lt"/>
                          <a:ea typeface="+mn-ea"/>
                          <a:cs typeface="+mn-cs"/>
                        </a:rPr>
                        <a:t>Atatürk ilke ve inkılâplarına bağlılık</a:t>
                      </a:r>
                    </a:p>
                    <a:p>
                      <a:r>
                        <a:rPr kumimoji="0" lang="tr-TR" sz="1200" b="1" kern="1200" dirty="0" smtClean="0">
                          <a:solidFill>
                            <a:schemeClr val="dk1"/>
                          </a:solidFill>
                          <a:latin typeface="+mn-lt"/>
                          <a:ea typeface="+mn-ea"/>
                          <a:cs typeface="+mn-cs"/>
                        </a:rPr>
                        <a:t>2-</a:t>
                      </a:r>
                      <a:r>
                        <a:rPr kumimoji="0" lang="tr-TR" sz="1200" kern="1200" dirty="0" smtClean="0">
                          <a:solidFill>
                            <a:schemeClr val="dk1"/>
                          </a:solidFill>
                          <a:latin typeface="+mn-lt"/>
                          <a:ea typeface="+mn-ea"/>
                          <a:cs typeface="+mn-cs"/>
                        </a:rPr>
                        <a:t>Çağdaşlık</a:t>
                      </a:r>
                    </a:p>
                    <a:p>
                      <a:r>
                        <a:rPr kumimoji="0" lang="tr-TR" sz="1200" b="1" kern="1200" dirty="0" smtClean="0">
                          <a:solidFill>
                            <a:schemeClr val="dk1"/>
                          </a:solidFill>
                          <a:latin typeface="+mn-lt"/>
                          <a:ea typeface="+mn-ea"/>
                          <a:cs typeface="+mn-cs"/>
                        </a:rPr>
                        <a:t>3</a:t>
                      </a:r>
                      <a:r>
                        <a:rPr kumimoji="0" lang="tr-TR" sz="1200" kern="1200" dirty="0" smtClean="0">
                          <a:solidFill>
                            <a:schemeClr val="dk1"/>
                          </a:solidFill>
                          <a:latin typeface="+mn-lt"/>
                          <a:ea typeface="+mn-ea"/>
                          <a:cs typeface="+mn-cs"/>
                        </a:rPr>
                        <a:t>-Güvenilirlik</a:t>
                      </a:r>
                    </a:p>
                    <a:p>
                      <a:r>
                        <a:rPr kumimoji="0" lang="tr-TR" sz="1200" b="1" kern="1200" dirty="0" smtClean="0">
                          <a:solidFill>
                            <a:schemeClr val="dk1"/>
                          </a:solidFill>
                          <a:latin typeface="+mn-lt"/>
                          <a:ea typeface="+mn-ea"/>
                          <a:cs typeface="+mn-cs"/>
                        </a:rPr>
                        <a:t>4-</a:t>
                      </a:r>
                      <a:r>
                        <a:rPr kumimoji="0" lang="tr-TR" sz="1200" kern="1200" dirty="0" smtClean="0">
                          <a:solidFill>
                            <a:schemeClr val="dk1"/>
                          </a:solidFill>
                          <a:latin typeface="+mn-lt"/>
                          <a:ea typeface="+mn-ea"/>
                          <a:cs typeface="+mn-cs"/>
                        </a:rPr>
                        <a:t>Hoşgörü</a:t>
                      </a:r>
                    </a:p>
                    <a:p>
                      <a:r>
                        <a:rPr kumimoji="0" lang="tr-TR" sz="1200" b="1" kern="1200" dirty="0" smtClean="0">
                          <a:solidFill>
                            <a:schemeClr val="dk1"/>
                          </a:solidFill>
                          <a:latin typeface="+mn-lt"/>
                          <a:ea typeface="+mn-ea"/>
                          <a:cs typeface="+mn-cs"/>
                        </a:rPr>
                        <a:t>5-</a:t>
                      </a:r>
                      <a:r>
                        <a:rPr kumimoji="0" lang="tr-TR" sz="1200" kern="1200" dirty="0" smtClean="0">
                          <a:solidFill>
                            <a:schemeClr val="dk1"/>
                          </a:solidFill>
                          <a:latin typeface="+mn-lt"/>
                          <a:ea typeface="+mn-ea"/>
                          <a:cs typeface="+mn-cs"/>
                        </a:rPr>
                        <a:t>Saygı ve sevgi</a:t>
                      </a:r>
                    </a:p>
                    <a:p>
                      <a:r>
                        <a:rPr kumimoji="0" lang="tr-TR" sz="1200" b="1" kern="1200" dirty="0" smtClean="0">
                          <a:solidFill>
                            <a:schemeClr val="dk1"/>
                          </a:solidFill>
                          <a:latin typeface="+mn-lt"/>
                          <a:ea typeface="+mn-ea"/>
                          <a:cs typeface="+mn-cs"/>
                        </a:rPr>
                        <a:t>6-</a:t>
                      </a:r>
                      <a:r>
                        <a:rPr kumimoji="0" lang="tr-TR" sz="1200" kern="1200" dirty="0" smtClean="0">
                          <a:solidFill>
                            <a:schemeClr val="dk1"/>
                          </a:solidFill>
                          <a:latin typeface="+mn-lt"/>
                          <a:ea typeface="+mn-ea"/>
                          <a:cs typeface="+mn-cs"/>
                        </a:rPr>
                        <a:t>Ortak sorumluluk bilinci</a:t>
                      </a:r>
                    </a:p>
                    <a:p>
                      <a:r>
                        <a:rPr kumimoji="0" lang="tr-TR" sz="1200" b="1" kern="1200" dirty="0" smtClean="0">
                          <a:solidFill>
                            <a:schemeClr val="dk1"/>
                          </a:solidFill>
                          <a:latin typeface="+mn-lt"/>
                          <a:ea typeface="+mn-ea"/>
                          <a:cs typeface="+mn-cs"/>
                        </a:rPr>
                        <a:t>7-</a:t>
                      </a:r>
                      <a:r>
                        <a:rPr kumimoji="0" lang="tr-TR" sz="1200" kern="1200" dirty="0" smtClean="0">
                          <a:solidFill>
                            <a:schemeClr val="dk1"/>
                          </a:solidFill>
                          <a:latin typeface="+mn-lt"/>
                          <a:ea typeface="+mn-ea"/>
                          <a:cs typeface="+mn-cs"/>
                        </a:rPr>
                        <a:t>Esneklik</a:t>
                      </a:r>
                    </a:p>
                    <a:p>
                      <a:r>
                        <a:rPr kumimoji="0" lang="tr-TR" sz="1200" b="1" kern="1200" dirty="0" smtClean="0">
                          <a:solidFill>
                            <a:schemeClr val="dk1"/>
                          </a:solidFill>
                          <a:latin typeface="+mn-lt"/>
                          <a:ea typeface="+mn-ea"/>
                          <a:cs typeface="+mn-cs"/>
                        </a:rPr>
                        <a:t>8-</a:t>
                      </a:r>
                      <a:r>
                        <a:rPr kumimoji="0" lang="tr-TR" sz="1200" kern="1200" dirty="0" smtClean="0">
                          <a:solidFill>
                            <a:schemeClr val="dk1"/>
                          </a:solidFill>
                          <a:latin typeface="+mn-lt"/>
                          <a:ea typeface="+mn-ea"/>
                          <a:cs typeface="+mn-cs"/>
                        </a:rPr>
                        <a:t>Eşitlik </a:t>
                      </a:r>
                    </a:p>
                    <a:p>
                      <a:r>
                        <a:rPr kumimoji="0" lang="tr-TR" sz="1200" b="1" kern="1200" dirty="0" smtClean="0">
                          <a:solidFill>
                            <a:schemeClr val="dk1"/>
                          </a:solidFill>
                          <a:latin typeface="+mn-lt"/>
                          <a:ea typeface="+mn-ea"/>
                          <a:cs typeface="+mn-cs"/>
                        </a:rPr>
                        <a:t>9</a:t>
                      </a:r>
                      <a:r>
                        <a:rPr kumimoji="0" lang="tr-TR" sz="1200" kern="1200" dirty="0" smtClean="0">
                          <a:solidFill>
                            <a:schemeClr val="dk1"/>
                          </a:solidFill>
                          <a:latin typeface="+mn-lt"/>
                          <a:ea typeface="+mn-ea"/>
                          <a:cs typeface="+mn-cs"/>
                        </a:rPr>
                        <a:t>-Eleştiriye açıklık</a:t>
                      </a:r>
                    </a:p>
                    <a:p>
                      <a:r>
                        <a:rPr kumimoji="0" lang="tr-TR" sz="1200" b="1" kern="1200" dirty="0" smtClean="0">
                          <a:solidFill>
                            <a:schemeClr val="dk1"/>
                          </a:solidFill>
                          <a:latin typeface="+mn-lt"/>
                          <a:ea typeface="+mn-ea"/>
                          <a:cs typeface="+mn-cs"/>
                        </a:rPr>
                        <a:t>10-</a:t>
                      </a:r>
                      <a:r>
                        <a:rPr kumimoji="0" lang="tr-TR" sz="1200" kern="1200" dirty="0" smtClean="0">
                          <a:solidFill>
                            <a:schemeClr val="dk1"/>
                          </a:solidFill>
                          <a:latin typeface="+mn-lt"/>
                          <a:ea typeface="+mn-ea"/>
                          <a:cs typeface="+mn-cs"/>
                        </a:rPr>
                        <a:t>Objektiflik</a:t>
                      </a:r>
                    </a:p>
                    <a:p>
                      <a:r>
                        <a:rPr kumimoji="0" lang="tr-TR" sz="1200" b="1" kern="1200" dirty="0" smtClean="0">
                          <a:solidFill>
                            <a:schemeClr val="dk1"/>
                          </a:solidFill>
                          <a:latin typeface="+mn-lt"/>
                          <a:ea typeface="+mn-ea"/>
                          <a:cs typeface="+mn-cs"/>
                        </a:rPr>
                        <a:t>11-</a:t>
                      </a:r>
                      <a:r>
                        <a:rPr kumimoji="0" lang="tr-TR" sz="1200" kern="1200" dirty="0" smtClean="0">
                          <a:solidFill>
                            <a:schemeClr val="dk1"/>
                          </a:solidFill>
                          <a:latin typeface="+mn-lt"/>
                          <a:ea typeface="+mn-ea"/>
                          <a:cs typeface="+mn-cs"/>
                        </a:rPr>
                        <a:t>Ekip anlayışı</a:t>
                      </a:r>
                    </a:p>
                    <a:p>
                      <a:endParaRPr lang="tr-TR" sz="1200" b="0" dirty="0"/>
                    </a:p>
                  </a:txBody>
                  <a:tcPr/>
                </a:tc>
              </a:tr>
              <a:tr h="359300">
                <a:tc>
                  <a:txBody>
                    <a:bodyPr/>
                    <a:lstStyle/>
                    <a:p>
                      <a:pPr>
                        <a:buFont typeface="Arial" pitchFamily="34" charset="0"/>
                        <a:buChar char="•"/>
                      </a:pPr>
                      <a:endParaRPr lang="tr-TR" sz="1200" b="0" dirty="0"/>
                    </a:p>
                  </a:txBody>
                  <a:tcPr/>
                </a:tc>
              </a:tr>
              <a:tr h="359300">
                <a:tc>
                  <a:txBody>
                    <a:bodyPr/>
                    <a:lstStyle/>
                    <a:p>
                      <a:endParaRPr lang="tr-TR" sz="1200" b="0" dirty="0"/>
                    </a:p>
                  </a:txBody>
                  <a:tcPr/>
                </a:tc>
              </a:tr>
            </a:tbl>
          </a:graphicData>
        </a:graphic>
      </p:graphicFrame>
      <p:sp>
        <p:nvSpPr>
          <p:cNvPr id="6"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Kuruma İlişkin Genel ilgiler</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7" name="2 Metin Yer Tutucusu"/>
          <p:cNvSpPr>
            <a:spLocks noGrp="1"/>
          </p:cNvSpPr>
          <p:nvPr>
            <p:ph type="body" idx="2"/>
          </p:nvPr>
        </p:nvSpPr>
        <p:spPr>
          <a:xfrm rot="16200000">
            <a:off x="-1673656" y="5013964"/>
            <a:ext cx="5544619" cy="1348324"/>
          </a:xfrm>
        </p:spPr>
        <p:txBody>
          <a:bodyPr/>
          <a:lstStyle/>
          <a:p>
            <a:pPr algn="ctr"/>
            <a:r>
              <a:rPr lang="tr-TR" dirty="0" smtClean="0"/>
              <a:t>NİŞANTAŞI NURİ  AKIN ANADOLU LİSESİ</a:t>
            </a:r>
          </a:p>
          <a:p>
            <a:pPr algn="ctr"/>
            <a:r>
              <a:rPr lang="tr-TR" dirty="0" smtClean="0"/>
              <a:t>2019-2020  </a:t>
            </a:r>
            <a:r>
              <a:rPr lang="tr-TR" dirty="0" smtClean="0"/>
              <a:t>EĞİTİM – ÖĞRETİM YILI </a:t>
            </a:r>
          </a:p>
          <a:p>
            <a:pPr algn="ctr"/>
            <a:r>
              <a:rPr lang="tr-TR" dirty="0" smtClean="0"/>
              <a:t>BRİFİNG DOSYASI</a:t>
            </a:r>
            <a:endParaRPr lang="tr-TR" dirty="0"/>
          </a:p>
        </p:txBody>
      </p:sp>
      <p:pic>
        <p:nvPicPr>
          <p:cNvPr id="8" name="7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Yer Tutucusu"/>
          <p:cNvSpPr>
            <a:spLocks noGrp="1"/>
          </p:cNvSpPr>
          <p:nvPr>
            <p:ph type="body" idx="1"/>
          </p:nvPr>
        </p:nvSpPr>
        <p:spPr>
          <a:xfrm>
            <a:off x="1026319" y="3657601"/>
            <a:ext cx="4860131" cy="4010743"/>
          </a:xfrm>
        </p:spPr>
        <p:txBody>
          <a:bodyPr>
            <a:normAutofit/>
          </a:bodyPr>
          <a:lstStyle/>
          <a:p>
            <a:pPr algn="l">
              <a:buFont typeface="Arial" pitchFamily="34" charset="0"/>
              <a:buChar char="•"/>
            </a:pPr>
            <a:endParaRPr lang="tr-TR" dirty="0" smtClean="0"/>
          </a:p>
          <a:p>
            <a:pPr algn="l">
              <a:buFont typeface="Arial" pitchFamily="34" charset="0"/>
              <a:buChar char="•"/>
            </a:pPr>
            <a:endParaRPr lang="tr-TR" dirty="0" smtClean="0"/>
          </a:p>
          <a:p>
            <a:pPr algn="l">
              <a:buFont typeface="Arial" pitchFamily="34" charset="0"/>
              <a:buChar char="•"/>
            </a:pPr>
            <a:r>
              <a:rPr lang="tr-TR" dirty="0" smtClean="0"/>
              <a:t>Kurumun </a:t>
            </a:r>
            <a:r>
              <a:rPr lang="tr-TR" dirty="0" err="1" smtClean="0"/>
              <a:t>tarİhçesİ</a:t>
            </a:r>
            <a:endParaRPr lang="tr-TR" dirty="0" smtClean="0"/>
          </a:p>
          <a:p>
            <a:pPr algn="l">
              <a:buFont typeface="Arial" pitchFamily="34" charset="0"/>
              <a:buChar char="•"/>
            </a:pPr>
            <a:r>
              <a:rPr lang="tr-TR" dirty="0" smtClean="0"/>
              <a:t>KURUMUN </a:t>
            </a:r>
            <a:r>
              <a:rPr lang="tr-TR" dirty="0" err="1" smtClean="0"/>
              <a:t>İsmİnİn</a:t>
            </a:r>
            <a:r>
              <a:rPr lang="tr-TR" dirty="0" smtClean="0"/>
              <a:t> menşeİ</a:t>
            </a:r>
          </a:p>
          <a:p>
            <a:pPr algn="l">
              <a:buFont typeface="Arial" pitchFamily="34" charset="0"/>
              <a:buChar char="•"/>
            </a:pPr>
            <a:r>
              <a:rPr lang="tr-TR" dirty="0" smtClean="0"/>
              <a:t>KURUMUN </a:t>
            </a:r>
            <a:r>
              <a:rPr lang="tr-TR" dirty="0" err="1" smtClean="0"/>
              <a:t>öğretİm</a:t>
            </a:r>
            <a:r>
              <a:rPr lang="tr-TR" dirty="0" smtClean="0"/>
              <a:t> şeklİ</a:t>
            </a:r>
          </a:p>
          <a:p>
            <a:pPr algn="l">
              <a:buFont typeface="Arial" pitchFamily="34" charset="0"/>
              <a:buChar char="•"/>
            </a:pPr>
            <a:r>
              <a:rPr lang="tr-TR" dirty="0" smtClean="0"/>
              <a:t>Kurumda okutulan dersler</a:t>
            </a:r>
          </a:p>
          <a:p>
            <a:pPr algn="l">
              <a:buFont typeface="Arial" pitchFamily="34" charset="0"/>
              <a:buChar char="•"/>
            </a:pPr>
            <a:r>
              <a:rPr lang="tr-TR" dirty="0" smtClean="0"/>
              <a:t>KURUM MÜDÜRÜ</a:t>
            </a:r>
          </a:p>
          <a:p>
            <a:pPr algn="l">
              <a:buFont typeface="Arial" pitchFamily="34" charset="0"/>
              <a:buChar char="•"/>
            </a:pPr>
            <a:r>
              <a:rPr lang="tr-TR" dirty="0" err="1" smtClean="0"/>
              <a:t>KURUmun</a:t>
            </a:r>
            <a:r>
              <a:rPr lang="tr-TR" dirty="0" smtClean="0"/>
              <a:t> </a:t>
            </a:r>
            <a:r>
              <a:rPr lang="tr-TR" dirty="0" err="1" smtClean="0"/>
              <a:t>bİrİmlerİ</a:t>
            </a:r>
            <a:endParaRPr lang="tr-TR" dirty="0" smtClean="0"/>
          </a:p>
          <a:p>
            <a:pPr algn="l">
              <a:buFont typeface="Arial" pitchFamily="34" charset="0"/>
              <a:buChar char="•"/>
            </a:pPr>
            <a:r>
              <a:rPr lang="tr-TR" dirty="0" smtClean="0"/>
              <a:t>KURUM öğretmen </a:t>
            </a:r>
            <a:r>
              <a:rPr lang="tr-TR" dirty="0" err="1" smtClean="0"/>
              <a:t>bİlgİlerİ</a:t>
            </a:r>
            <a:endParaRPr lang="tr-TR" dirty="0" smtClean="0"/>
          </a:p>
          <a:p>
            <a:pPr algn="l">
              <a:buFont typeface="Arial" pitchFamily="34" charset="0"/>
              <a:buChar char="•"/>
            </a:pPr>
            <a:r>
              <a:rPr lang="tr-TR" dirty="0" smtClean="0"/>
              <a:t>KURUMUN </a:t>
            </a:r>
            <a:r>
              <a:rPr lang="tr-TR" dirty="0" err="1" smtClean="0"/>
              <a:t>öğrencİ</a:t>
            </a:r>
            <a:r>
              <a:rPr lang="tr-TR" dirty="0" smtClean="0"/>
              <a:t> </a:t>
            </a:r>
            <a:r>
              <a:rPr lang="tr-TR" dirty="0" err="1" smtClean="0"/>
              <a:t>Bİlgİlerİ</a:t>
            </a:r>
            <a:endParaRPr lang="tr-TR" dirty="0" smtClean="0"/>
          </a:p>
          <a:p>
            <a:pPr algn="l"/>
            <a:r>
              <a:rPr lang="tr-TR" dirty="0" smtClean="0"/>
              <a:t> </a:t>
            </a:r>
          </a:p>
        </p:txBody>
      </p:sp>
      <p:sp>
        <p:nvSpPr>
          <p:cNvPr id="3" name="2 Başlık"/>
          <p:cNvSpPr>
            <a:spLocks noGrp="1"/>
          </p:cNvSpPr>
          <p:nvPr>
            <p:ph type="title"/>
          </p:nvPr>
        </p:nvSpPr>
        <p:spPr/>
        <p:txBody>
          <a:bodyPr/>
          <a:lstStyle/>
          <a:p>
            <a:r>
              <a:rPr lang="tr-TR" dirty="0" smtClean="0"/>
              <a:t>2.BÖLÜM</a:t>
            </a:r>
            <a:br>
              <a:rPr lang="tr-TR" dirty="0" smtClean="0"/>
            </a:b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9080</TotalTime>
  <Words>2292</Words>
  <Application>Microsoft Office PowerPoint</Application>
  <PresentationFormat>Ekran Gösterisi (4:3)</PresentationFormat>
  <Paragraphs>930</Paragraphs>
  <Slides>32</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32</vt:i4>
      </vt:variant>
    </vt:vector>
  </HeadingPairs>
  <TitlesOfParts>
    <vt:vector size="34" baseType="lpstr">
      <vt:lpstr>Kent</vt:lpstr>
      <vt:lpstr>Çalışma Sayfası</vt:lpstr>
      <vt:lpstr>NİŞANTAŞI  NURİ AKIN ANADOLU LİSESİ  2019-2020  EĞİTİM-ÖĞRETİM YILI BRİFİNG DOSYASI  </vt:lpstr>
      <vt:lpstr>Slayt 2</vt:lpstr>
      <vt:lpstr>Slayt 3</vt:lpstr>
      <vt:lpstr>Slayt 4</vt:lpstr>
      <vt:lpstr>1.BÖLÜM </vt:lpstr>
      <vt:lpstr>Slayt 6</vt:lpstr>
      <vt:lpstr>Slayt 7</vt:lpstr>
      <vt:lpstr>Slayt 8</vt:lpstr>
      <vt:lpstr>2.BÖLÜM </vt:lpstr>
      <vt:lpstr>Slayt 10</vt:lpstr>
      <vt:lpstr>Slayt 11</vt:lpstr>
      <vt:lpstr>Kurumda Okutulan Dersler 9.Sınıflar</vt:lpstr>
      <vt:lpstr>Kurumda Okutulan Dersler 10.Sınıflar</vt:lpstr>
      <vt:lpstr>Kurumda Okutulan Dersler 11.Sınıflar</vt:lpstr>
      <vt:lpstr>Kurumda Okutulan Dersler 12.Sınıflar</vt:lpstr>
      <vt:lpstr>Slayt 16</vt:lpstr>
      <vt:lpstr>Slayt 17</vt:lpstr>
      <vt:lpstr>Slayt 18</vt:lpstr>
      <vt:lpstr>Slayt 19</vt:lpstr>
      <vt:lpstr>Slayt 20</vt:lpstr>
      <vt:lpstr>Slayt 21</vt:lpstr>
      <vt:lpstr>3.BÖLÜM </vt:lpstr>
      <vt:lpstr>Slayt 23</vt:lpstr>
      <vt:lpstr>Slayt 24</vt:lpstr>
      <vt:lpstr> </vt:lpstr>
      <vt:lpstr>  </vt:lpstr>
      <vt:lpstr>Slayt 27</vt:lpstr>
      <vt:lpstr>Slayt 28</vt:lpstr>
      <vt:lpstr>Slayt 29</vt:lpstr>
      <vt:lpstr>Slayt 30</vt:lpstr>
      <vt:lpstr>Slayt 31</vt:lpstr>
      <vt:lpstr>Slayt 32</vt:lpstr>
    </vt:vector>
  </TitlesOfParts>
  <Company>ATA-GROUP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saffettin</dc:creator>
  <cp:lastModifiedBy>Idare</cp:lastModifiedBy>
  <cp:revision>179</cp:revision>
  <dcterms:created xsi:type="dcterms:W3CDTF">2014-07-11T07:37:08Z</dcterms:created>
  <dcterms:modified xsi:type="dcterms:W3CDTF">2020-02-14T18:19:47Z</dcterms:modified>
</cp:coreProperties>
</file>